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 id="2147483662" r:id="rId2"/>
    <p:sldMasterId id="2147483669" r:id="rId3"/>
    <p:sldMasterId id="2147483671" r:id="rId4"/>
    <p:sldMasterId id="2147483673" r:id="rId5"/>
  </p:sldMasterIdLst>
  <p:notesMasterIdLst>
    <p:notesMasterId r:id="rId30"/>
  </p:notesMasterIdLst>
  <p:handoutMasterIdLst>
    <p:handoutMasterId r:id="rId31"/>
  </p:handoutMasterIdLst>
  <p:sldIdLst>
    <p:sldId id="260" r:id="rId6"/>
    <p:sldId id="265" r:id="rId7"/>
    <p:sldId id="266" r:id="rId8"/>
    <p:sldId id="267" r:id="rId9"/>
    <p:sldId id="268" r:id="rId10"/>
    <p:sldId id="270" r:id="rId11"/>
    <p:sldId id="271" r:id="rId12"/>
    <p:sldId id="269" r:id="rId13"/>
    <p:sldId id="276" r:id="rId14"/>
    <p:sldId id="275" r:id="rId15"/>
    <p:sldId id="274" r:id="rId16"/>
    <p:sldId id="273" r:id="rId17"/>
    <p:sldId id="272" r:id="rId18"/>
    <p:sldId id="289" r:id="rId19"/>
    <p:sldId id="282" r:id="rId20"/>
    <p:sldId id="278" r:id="rId21"/>
    <p:sldId id="279" r:id="rId22"/>
    <p:sldId id="280" r:id="rId23"/>
    <p:sldId id="281" r:id="rId24"/>
    <p:sldId id="284" r:id="rId25"/>
    <p:sldId id="283" r:id="rId26"/>
    <p:sldId id="286" r:id="rId27"/>
    <p:sldId id="287" r:id="rId28"/>
    <p:sldId id="288"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ichard A. Speizman" initials="RAS" lastIdx="12" clrIdx="0"/>
  <p:cmAuthor id="1" name="Greg Goller" initials="GG" lastIdx="1" clrIdx="1"/>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p:restoredTop sz="94700" autoAdjust="0"/>
  </p:normalViewPr>
  <p:slideViewPr>
    <p:cSldViewPr>
      <p:cViewPr varScale="1">
        <p:scale>
          <a:sx n="71" d="100"/>
          <a:sy n="71" d="100"/>
        </p:scale>
        <p:origin x="-786" y="-90"/>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6" d="100"/>
          <a:sy n="56" d="100"/>
        </p:scale>
        <p:origin x="-2628" y="-10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commentAuthors" Target="commentAuthor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493" cy="465500"/>
          </a:xfrm>
          <a:prstGeom prst="rect">
            <a:avLst/>
          </a:prstGeom>
        </p:spPr>
        <p:txBody>
          <a:bodyPr vert="horz" lIns="98828" tIns="49414" rIns="98828" bIns="49414" rtlCol="0"/>
          <a:lstStyle>
            <a:lvl1pPr algn="l">
              <a:defRPr sz="1300"/>
            </a:lvl1pPr>
          </a:lstStyle>
          <a:p>
            <a:endParaRPr lang="en-US"/>
          </a:p>
        </p:txBody>
      </p:sp>
      <p:sp>
        <p:nvSpPr>
          <p:cNvPr id="3" name="Date Placeholder 2"/>
          <p:cNvSpPr>
            <a:spLocks noGrp="1"/>
          </p:cNvSpPr>
          <p:nvPr>
            <p:ph type="dt" sz="quarter" idx="1"/>
          </p:nvPr>
        </p:nvSpPr>
        <p:spPr>
          <a:xfrm>
            <a:off x="3971170" y="0"/>
            <a:ext cx="3037493" cy="465500"/>
          </a:xfrm>
          <a:prstGeom prst="rect">
            <a:avLst/>
          </a:prstGeom>
        </p:spPr>
        <p:txBody>
          <a:bodyPr vert="horz" lIns="98828" tIns="49414" rIns="98828" bIns="49414" rtlCol="0"/>
          <a:lstStyle>
            <a:lvl1pPr algn="r">
              <a:defRPr sz="1300"/>
            </a:lvl1pPr>
          </a:lstStyle>
          <a:p>
            <a:fld id="{21295198-A2AB-420E-A6C1-5AE194790D29}" type="datetimeFigureOut">
              <a:rPr lang="en-US" smtClean="0"/>
              <a:pPr/>
              <a:t>11/29/2011</a:t>
            </a:fld>
            <a:endParaRPr lang="en-US"/>
          </a:p>
        </p:txBody>
      </p:sp>
      <p:sp>
        <p:nvSpPr>
          <p:cNvPr id="4" name="Footer Placeholder 3"/>
          <p:cNvSpPr>
            <a:spLocks noGrp="1"/>
          </p:cNvSpPr>
          <p:nvPr>
            <p:ph type="ftr" sz="quarter" idx="2"/>
          </p:nvPr>
        </p:nvSpPr>
        <p:spPr>
          <a:xfrm>
            <a:off x="0" y="8829202"/>
            <a:ext cx="3037493" cy="465500"/>
          </a:xfrm>
          <a:prstGeom prst="rect">
            <a:avLst/>
          </a:prstGeom>
        </p:spPr>
        <p:txBody>
          <a:bodyPr vert="horz" lIns="98828" tIns="49414" rIns="98828" bIns="49414" rtlCol="0" anchor="b"/>
          <a:lstStyle>
            <a:lvl1pPr algn="l">
              <a:defRPr sz="1300"/>
            </a:lvl1pPr>
          </a:lstStyle>
          <a:p>
            <a:endParaRPr lang="en-US"/>
          </a:p>
        </p:txBody>
      </p:sp>
      <p:sp>
        <p:nvSpPr>
          <p:cNvPr id="5" name="Slide Number Placeholder 4"/>
          <p:cNvSpPr>
            <a:spLocks noGrp="1"/>
          </p:cNvSpPr>
          <p:nvPr>
            <p:ph type="sldNum" sz="quarter" idx="3"/>
          </p:nvPr>
        </p:nvSpPr>
        <p:spPr>
          <a:xfrm>
            <a:off x="3971170" y="8829202"/>
            <a:ext cx="3037493" cy="465500"/>
          </a:xfrm>
          <a:prstGeom prst="rect">
            <a:avLst/>
          </a:prstGeom>
        </p:spPr>
        <p:txBody>
          <a:bodyPr vert="horz" lIns="98828" tIns="49414" rIns="98828" bIns="49414" rtlCol="0" anchor="b"/>
          <a:lstStyle>
            <a:lvl1pPr algn="r">
              <a:defRPr sz="1300"/>
            </a:lvl1pPr>
          </a:lstStyle>
          <a:p>
            <a:fld id="{BD9B3008-2E4F-4E2F-9330-E8236B14945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6" tIns="46588" rIns="93176" bIns="46588" rtlCol="0"/>
          <a:lstStyle>
            <a:lvl1pPr algn="r">
              <a:defRPr sz="1200"/>
            </a:lvl1pPr>
          </a:lstStyle>
          <a:p>
            <a:fld id="{7D7D0C54-0D6C-488B-8706-32F085E42DA0}" type="datetimeFigureOut">
              <a:rPr lang="en-US" smtClean="0"/>
              <a:pPr/>
              <a:t>11/29/2011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6" tIns="46588" rIns="93176" bIns="46588"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6" tIns="46588" rIns="93176" bIns="4658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3176" tIns="46588" rIns="93176" bIns="4658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3176" tIns="46588" rIns="93176" bIns="46588" rtlCol="0" anchor="b"/>
          <a:lstStyle>
            <a:lvl1pPr algn="r">
              <a:defRPr sz="1200"/>
            </a:lvl1pPr>
          </a:lstStyle>
          <a:p>
            <a:fld id="{F0EAC091-E687-40DF-B2BD-4D3663DF9A56}"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5.xml"/><Relationship Id="rId4" Type="http://schemas.openxmlformats.org/officeDocument/2006/relationships/image" Target="../media/image8.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79575" name="Picture 23" descr="Slide image_2_US"/>
          <p:cNvPicPr>
            <a:picLocks noChangeAspect="1" noChangeArrowheads="1"/>
          </p:cNvPicPr>
          <p:nvPr/>
        </p:nvPicPr>
        <p:blipFill>
          <a:blip r:embed="rId2" cstate="print"/>
          <a:srcRect/>
          <a:stretch>
            <a:fillRect/>
          </a:stretch>
        </p:blipFill>
        <p:spPr bwMode="auto">
          <a:xfrm>
            <a:off x="0" y="0"/>
            <a:ext cx="9148763" cy="6861175"/>
          </a:xfrm>
          <a:prstGeom prst="rect">
            <a:avLst/>
          </a:prstGeom>
          <a:noFill/>
        </p:spPr>
      </p:pic>
      <p:pic>
        <p:nvPicPr>
          <p:cNvPr id="279574" name="Picture 22" descr="PowerPoint-Graphics-3_US"/>
          <p:cNvPicPr>
            <a:picLocks noChangeAspect="1" noChangeArrowheads="1"/>
          </p:cNvPicPr>
          <p:nvPr/>
        </p:nvPicPr>
        <p:blipFill>
          <a:blip r:embed="rId3" cstate="print"/>
          <a:srcRect/>
          <a:stretch>
            <a:fillRect/>
          </a:stretch>
        </p:blipFill>
        <p:spPr bwMode="auto">
          <a:xfrm>
            <a:off x="0" y="0"/>
            <a:ext cx="4941888" cy="5403850"/>
          </a:xfrm>
          <a:prstGeom prst="rect">
            <a:avLst/>
          </a:prstGeom>
          <a:noFill/>
        </p:spPr>
      </p:pic>
      <p:sp>
        <p:nvSpPr>
          <p:cNvPr id="279558" name="Rectangle 2"/>
          <p:cNvSpPr>
            <a:spLocks noGrp="1" noChangeArrowheads="1"/>
          </p:cNvSpPr>
          <p:nvPr>
            <p:ph type="ctrTitle"/>
          </p:nvPr>
        </p:nvSpPr>
        <p:spPr>
          <a:xfrm>
            <a:off x="323850" y="1412875"/>
            <a:ext cx="3559175" cy="2159000"/>
          </a:xfrm>
        </p:spPr>
        <p:txBody>
          <a:bodyPr anchor="t"/>
          <a:lstStyle>
            <a:lvl1pPr>
              <a:defRPr sz="3000"/>
            </a:lvl1pPr>
          </a:lstStyle>
          <a:p>
            <a:r>
              <a:rPr lang="en-US" smtClean="0"/>
              <a:t>Click to edit Master title style</a:t>
            </a:r>
            <a:endParaRPr lang="en-US"/>
          </a:p>
        </p:txBody>
      </p:sp>
      <p:sp>
        <p:nvSpPr>
          <p:cNvPr id="279559" name="Rectangle 3"/>
          <p:cNvSpPr>
            <a:spLocks noGrp="1" noChangeArrowheads="1"/>
          </p:cNvSpPr>
          <p:nvPr>
            <p:ph type="subTitle" idx="1"/>
          </p:nvPr>
        </p:nvSpPr>
        <p:spPr bwMode="gray">
          <a:xfrm>
            <a:off x="323850" y="3781425"/>
            <a:ext cx="3157538" cy="1079500"/>
          </a:xfrm>
        </p:spPr>
        <p:txBody>
          <a:bodyPr/>
          <a:lstStyle>
            <a:lvl1pPr>
              <a:defRPr sz="1200" b="0">
                <a:solidFill>
                  <a:schemeClr val="bg1"/>
                </a:solidFill>
              </a:defRPr>
            </a:lvl1pPr>
          </a:lstStyle>
          <a:p>
            <a:r>
              <a:rPr lang="en-US" smtClean="0"/>
              <a:t>Click to edit Master subtitle style</a:t>
            </a:r>
            <a:endParaRPr lang="en-US"/>
          </a:p>
        </p:txBody>
      </p:sp>
      <p:pic>
        <p:nvPicPr>
          <p:cNvPr id="279572" name="Picture 20" descr="KPMG_white logo_cover 1_2_3"/>
          <p:cNvPicPr>
            <a:picLocks noChangeAspect="1" noChangeArrowheads="1"/>
          </p:cNvPicPr>
          <p:nvPr/>
        </p:nvPicPr>
        <p:blipFill>
          <a:blip r:embed="rId4" cstate="print"/>
          <a:srcRect/>
          <a:stretch>
            <a:fillRect/>
          </a:stretch>
        </p:blipFill>
        <p:spPr bwMode="auto">
          <a:xfrm>
            <a:off x="323850" y="434975"/>
            <a:ext cx="2159000" cy="801688"/>
          </a:xfrm>
          <a:prstGeom prst="rect">
            <a:avLst/>
          </a:prstGeom>
          <a:noFill/>
        </p:spPr>
      </p:pic>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6" name="Slide Number Placeholder 5"/>
          <p:cNvSpPr>
            <a:spLocks noGrp="1"/>
          </p:cNvSpPr>
          <p:nvPr>
            <p:ph type="sldNum" sz="quarter" idx="12"/>
          </p:nvPr>
        </p:nvSpPr>
        <p:spPr/>
        <p:txBody>
          <a:bodyPr/>
          <a:lstStyle>
            <a:lvl1pPr>
              <a:defRPr/>
            </a:lvl1pPr>
          </a:lstStyle>
          <a:p>
            <a:fld id="{1CB23F2B-7DA2-447A-B5D1-F0E2C7FE22DC}" type="slidenum">
              <a:rPr lang="en-GB"/>
              <a:pPr/>
              <a:t>‹#›</a:t>
            </a:fld>
            <a:endParaRPr lang="en-GB" dirty="0"/>
          </a:p>
        </p:txBody>
      </p:sp>
      <p:sp>
        <p:nvSpPr>
          <p:cNvPr id="3" name="Content Placeholder 2"/>
          <p:cNvSpPr>
            <a:spLocks noGrp="1"/>
          </p:cNvSpPr>
          <p:nvPr>
            <p:ph idx="1"/>
          </p:nvPr>
        </p:nvSpPr>
        <p:spPr>
          <a:xfrm>
            <a:off x="323850" y="1316038"/>
            <a:ext cx="8545513" cy="4795837"/>
          </a:xfrm>
        </p:spPr>
        <p:txBody>
          <a:bodyPr/>
          <a:lstStyle>
            <a:lvl1pPr>
              <a:defRPr sz="1800"/>
            </a:lvl1pPr>
            <a:lvl2pPr>
              <a:defRPr sz="1800"/>
            </a:lvl2pPr>
            <a:lvl3pPr>
              <a:defRPr sz="1800"/>
            </a:lvl3pPr>
            <a:lvl4pPr>
              <a:defRPr sz="1800"/>
            </a:lvl4pPr>
            <a:lvl5pPr>
              <a:defRPr sz="1800"/>
            </a:lvl5pPr>
            <a:lvl6pPr>
              <a:defRPr sz="1800" baseline="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23850" y="1325563"/>
            <a:ext cx="4195763" cy="4775200"/>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72013" y="1325563"/>
            <a:ext cx="4197350" cy="4775200"/>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p:txBody>
          <a:bodyPr/>
          <a:lstStyle>
            <a:lvl1pPr>
              <a:defRPr/>
            </a:lvl1pPr>
          </a:lstStyle>
          <a:p>
            <a:fld id="{2BE2E9A6-43EA-48B3-A40B-4902F1604049}" type="slidenum">
              <a:rPr lang="en-GB"/>
              <a:pPr/>
              <a:t>‹#›</a:t>
            </a:fld>
            <a:endParaRPr lang="en-GB" dirty="0"/>
          </a:p>
        </p:txBody>
      </p:sp>
      <p:sp>
        <p:nvSpPr>
          <p:cNvPr id="9" name="Footer Placeholder 5"/>
          <p:cNvSpPr>
            <a:spLocks noGrp="1"/>
          </p:cNvSpPr>
          <p:nvPr>
            <p:ph type="ftr" sz="quarter" idx="3"/>
          </p:nvPr>
        </p:nvSpPr>
        <p:spPr bwMode="auto">
          <a:xfrm>
            <a:off x="4419600" y="6386513"/>
            <a:ext cx="3392488" cy="2794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spcBef>
                <a:spcPct val="40000"/>
              </a:spcBef>
              <a:defRPr sz="900">
                <a:solidFill>
                  <a:srgbClr val="00338D"/>
                </a:solidFill>
              </a:defRPr>
            </a:lvl1pPr>
          </a:lstStyle>
          <a:p>
            <a:r>
              <a:rPr lang="en-US" dirty="0" smtClean="0"/>
              <a:t>IDENTIFYING AND MANAGING TAX EXPOSURE </a:t>
            </a:r>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sz="quarter" idx="12"/>
          </p:nvPr>
        </p:nvSpPr>
        <p:spPr/>
        <p:txBody>
          <a:bodyPr/>
          <a:lstStyle>
            <a:lvl1pPr>
              <a:defRPr/>
            </a:lvl1pPr>
          </a:lstStyle>
          <a:p>
            <a:fld id="{C588D80B-5099-4EA5-9278-28D7FF0AAEC5}" type="slidenum">
              <a:rPr lang="en-GB"/>
              <a:pPr/>
              <a:t>‹#›</a:t>
            </a:fld>
            <a:endParaRPr lang="en-GB" dirty="0"/>
          </a:p>
        </p:txBody>
      </p:sp>
      <p:sp>
        <p:nvSpPr>
          <p:cNvPr id="7" name="Footer Placeholder 5"/>
          <p:cNvSpPr>
            <a:spLocks noGrp="1"/>
          </p:cNvSpPr>
          <p:nvPr>
            <p:ph type="ftr" sz="quarter" idx="3"/>
          </p:nvPr>
        </p:nvSpPr>
        <p:spPr bwMode="auto">
          <a:xfrm>
            <a:off x="4419600" y="6386513"/>
            <a:ext cx="3392488" cy="2794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spcBef>
                <a:spcPct val="40000"/>
              </a:spcBef>
              <a:defRPr sz="900">
                <a:solidFill>
                  <a:srgbClr val="00338D"/>
                </a:solidFill>
              </a:defRPr>
            </a:lvl1pPr>
          </a:lstStyle>
          <a:p>
            <a:r>
              <a:rPr lang="en-US" dirty="0" smtClean="0"/>
              <a:t>IDENTIFYING AND MANAGING TAX EXPOSURE </a:t>
            </a:r>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fld id="{B8BB272B-2473-450B-8717-5EC3B9A17345}" type="slidenum">
              <a:rPr lang="en-GB"/>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850" y="115888"/>
            <a:ext cx="8545513" cy="792162"/>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23850" y="1325563"/>
            <a:ext cx="4167187" cy="4775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700588" y="1325563"/>
            <a:ext cx="4168774" cy="4775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a:xfrm>
            <a:off x="8297863" y="6386513"/>
            <a:ext cx="658812" cy="279400"/>
          </a:xfrm>
        </p:spPr>
        <p:txBody>
          <a:bodyPr/>
          <a:lstStyle>
            <a:lvl1pPr>
              <a:defRPr/>
            </a:lvl1pPr>
          </a:lstStyle>
          <a:p>
            <a:fld id="{EFB488A5-29CD-41BE-AF11-2AC0888F1DA9}"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pic>
        <p:nvPicPr>
          <p:cNvPr id="12" name="Picture 11" descr="Wedge4.png"/>
          <p:cNvPicPr>
            <a:picLocks noChangeAspect="1"/>
          </p:cNvPicPr>
          <p:nvPr userDrawn="1"/>
        </p:nvPicPr>
        <p:blipFill>
          <a:blip r:embed="rId2" cstate="screen"/>
          <a:srcRect r="1360" b="1356"/>
          <a:stretch>
            <a:fillRect/>
          </a:stretch>
        </p:blipFill>
        <p:spPr>
          <a:xfrm>
            <a:off x="-5229" y="-7257"/>
            <a:ext cx="9149229" cy="6865257"/>
          </a:xfrm>
          <a:prstGeom prst="rect">
            <a:avLst/>
          </a:prstGeom>
        </p:spPr>
      </p:pic>
      <p:sp>
        <p:nvSpPr>
          <p:cNvPr id="20" name="Title 19"/>
          <p:cNvSpPr>
            <a:spLocks noGrp="1"/>
          </p:cNvSpPr>
          <p:nvPr>
            <p:ph type="title"/>
          </p:nvPr>
        </p:nvSpPr>
        <p:spPr bwMode="gray">
          <a:xfrm>
            <a:off x="4644008" y="2492896"/>
            <a:ext cx="4104456" cy="2160240"/>
          </a:xfrm>
        </p:spPr>
        <p:txBody>
          <a:bodyPr anchor="t"/>
          <a:lstStyle>
            <a:lvl1pPr algn="r">
              <a:defRPr sz="3000"/>
            </a:lvl1pPr>
          </a:lstStyle>
          <a:p>
            <a:r>
              <a:rPr lang="en-US" smtClean="0"/>
              <a:t>Click to edit Master title style</a:t>
            </a:r>
            <a:endParaRPr lang="en-GB" dirty="0"/>
          </a:p>
        </p:txBody>
      </p:sp>
      <p:sp>
        <p:nvSpPr>
          <p:cNvPr id="22" name="Text Placeholder 21"/>
          <p:cNvSpPr>
            <a:spLocks noGrp="1"/>
          </p:cNvSpPr>
          <p:nvPr>
            <p:ph type="body" sz="quarter" idx="10" hasCustomPrompt="1"/>
          </p:nvPr>
        </p:nvSpPr>
        <p:spPr bwMode="gray">
          <a:xfrm>
            <a:off x="4643438" y="5013325"/>
            <a:ext cx="4105275" cy="1439863"/>
          </a:xfrm>
        </p:spPr>
        <p:txBody>
          <a:bodyPr>
            <a:normAutofit/>
          </a:bodyPr>
          <a:lstStyle>
            <a:lvl1pPr algn="r">
              <a:defRPr sz="1200" b="0">
                <a:solidFill>
                  <a:schemeClr val="bg1"/>
                </a:solidFill>
              </a:defRPr>
            </a:lvl1pPr>
          </a:lstStyle>
          <a:p>
            <a:pPr lvl="0"/>
            <a:r>
              <a:rPr lang="en-US" dirty="0" smtClean="0"/>
              <a:t>Click to edit Master subtitle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79575" name="Picture 23" descr="Slide image_2_US"/>
          <p:cNvPicPr>
            <a:picLocks noChangeAspect="1" noChangeArrowheads="1"/>
          </p:cNvPicPr>
          <p:nvPr/>
        </p:nvPicPr>
        <p:blipFill>
          <a:blip r:embed="rId2" cstate="print"/>
          <a:srcRect/>
          <a:stretch>
            <a:fillRect/>
          </a:stretch>
        </p:blipFill>
        <p:spPr bwMode="auto">
          <a:xfrm>
            <a:off x="0" y="0"/>
            <a:ext cx="9148763" cy="6861175"/>
          </a:xfrm>
          <a:prstGeom prst="rect">
            <a:avLst/>
          </a:prstGeom>
          <a:noFill/>
        </p:spPr>
      </p:pic>
      <p:pic>
        <p:nvPicPr>
          <p:cNvPr id="279574" name="Picture 22" descr="PowerPoint-Graphics-3_US"/>
          <p:cNvPicPr>
            <a:picLocks noChangeAspect="1" noChangeArrowheads="1"/>
          </p:cNvPicPr>
          <p:nvPr/>
        </p:nvPicPr>
        <p:blipFill>
          <a:blip r:embed="rId3" cstate="print"/>
          <a:srcRect/>
          <a:stretch>
            <a:fillRect/>
          </a:stretch>
        </p:blipFill>
        <p:spPr bwMode="auto">
          <a:xfrm>
            <a:off x="0" y="0"/>
            <a:ext cx="4941888" cy="5403850"/>
          </a:xfrm>
          <a:prstGeom prst="rect">
            <a:avLst/>
          </a:prstGeom>
          <a:noFill/>
        </p:spPr>
      </p:pic>
      <p:sp>
        <p:nvSpPr>
          <p:cNvPr id="279558" name="Rectangle 2"/>
          <p:cNvSpPr>
            <a:spLocks noGrp="1" noChangeArrowheads="1"/>
          </p:cNvSpPr>
          <p:nvPr>
            <p:ph type="ctrTitle"/>
          </p:nvPr>
        </p:nvSpPr>
        <p:spPr>
          <a:xfrm>
            <a:off x="323850" y="1412875"/>
            <a:ext cx="3559175" cy="2159000"/>
          </a:xfrm>
        </p:spPr>
        <p:txBody>
          <a:bodyPr anchor="t"/>
          <a:lstStyle>
            <a:lvl1pPr>
              <a:defRPr sz="3000"/>
            </a:lvl1pPr>
          </a:lstStyle>
          <a:p>
            <a:r>
              <a:rPr lang="en-US" smtClean="0"/>
              <a:t>Click to edit Master title style</a:t>
            </a:r>
            <a:endParaRPr lang="en-US"/>
          </a:p>
        </p:txBody>
      </p:sp>
      <p:sp>
        <p:nvSpPr>
          <p:cNvPr id="279559" name="Rectangle 3"/>
          <p:cNvSpPr>
            <a:spLocks noGrp="1" noChangeArrowheads="1"/>
          </p:cNvSpPr>
          <p:nvPr>
            <p:ph type="subTitle" idx="1"/>
          </p:nvPr>
        </p:nvSpPr>
        <p:spPr bwMode="gray">
          <a:xfrm>
            <a:off x="323850" y="3781425"/>
            <a:ext cx="3157538" cy="1079500"/>
          </a:xfrm>
        </p:spPr>
        <p:txBody>
          <a:bodyPr/>
          <a:lstStyle>
            <a:lvl1pPr>
              <a:defRPr sz="1200" b="0">
                <a:solidFill>
                  <a:schemeClr val="bg1"/>
                </a:solidFill>
              </a:defRPr>
            </a:lvl1pPr>
          </a:lstStyle>
          <a:p>
            <a:r>
              <a:rPr lang="en-US" smtClean="0"/>
              <a:t>Click to edit Master subtitle style</a:t>
            </a:r>
            <a:endParaRPr lang="en-US"/>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6" name="Slide Number Placeholder 5"/>
          <p:cNvSpPr>
            <a:spLocks noGrp="1"/>
          </p:cNvSpPr>
          <p:nvPr>
            <p:ph type="sldNum" sz="quarter" idx="12"/>
          </p:nvPr>
        </p:nvSpPr>
        <p:spPr/>
        <p:txBody>
          <a:bodyPr/>
          <a:lstStyle>
            <a:lvl1pPr>
              <a:defRPr/>
            </a:lvl1pPr>
          </a:lstStyle>
          <a:p>
            <a:fld id="{1CB23F2B-7DA2-447A-B5D1-F0E2C7FE22DC}" type="slidenum">
              <a:rPr lang="en-GB"/>
              <a:pPr/>
              <a:t>‹#›</a:t>
            </a:fld>
            <a:endParaRPr lang="en-GB" dirty="0"/>
          </a:p>
        </p:txBody>
      </p:sp>
      <p:sp>
        <p:nvSpPr>
          <p:cNvPr id="3" name="Content Placeholder 2"/>
          <p:cNvSpPr>
            <a:spLocks noGrp="1"/>
          </p:cNvSpPr>
          <p:nvPr>
            <p:ph idx="1"/>
          </p:nvPr>
        </p:nvSpPr>
        <p:spPr>
          <a:xfrm>
            <a:off x="323850" y="1316038"/>
            <a:ext cx="8545513" cy="4795837"/>
          </a:xfrm>
        </p:spPr>
        <p:txBody>
          <a:bodyPr/>
          <a:lstStyle>
            <a:lvl1pPr>
              <a:defRPr sz="1800"/>
            </a:lvl1pPr>
            <a:lvl2pPr>
              <a:defRPr sz="1800"/>
            </a:lvl2pPr>
            <a:lvl3pPr>
              <a:defRPr sz="1800"/>
            </a:lvl3pPr>
            <a:lvl4pPr>
              <a:defRPr sz="1800"/>
            </a:lvl4pPr>
            <a:lvl5pPr>
              <a:defRPr sz="1800"/>
            </a:lvl5pPr>
            <a:lvl6pPr>
              <a:defRPr sz="1800" baseline="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23850" y="1325563"/>
            <a:ext cx="4195763" cy="4775200"/>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72013" y="1325563"/>
            <a:ext cx="4197350" cy="4775200"/>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p:txBody>
          <a:bodyPr/>
          <a:lstStyle>
            <a:lvl1pPr>
              <a:defRPr/>
            </a:lvl1pPr>
          </a:lstStyle>
          <a:p>
            <a:fld id="{2BE2E9A6-43EA-48B3-A40B-4902F1604049}"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sz="quarter" idx="12"/>
          </p:nvPr>
        </p:nvSpPr>
        <p:spPr/>
        <p:txBody>
          <a:bodyPr/>
          <a:lstStyle>
            <a:lvl1pPr>
              <a:defRPr/>
            </a:lvl1pPr>
          </a:lstStyle>
          <a:p>
            <a:fld id="{C588D80B-5099-4EA5-9278-28D7FF0AAEC5}"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fld id="{B8BB272B-2473-450B-8717-5EC3B9A17345}"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850" y="115888"/>
            <a:ext cx="8545513" cy="792162"/>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23850" y="1325563"/>
            <a:ext cx="4167187" cy="4775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700588" y="1325563"/>
            <a:ext cx="4168774" cy="4775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a:xfrm>
            <a:off x="8297863" y="6386513"/>
            <a:ext cx="658812" cy="279400"/>
          </a:xfrm>
        </p:spPr>
        <p:txBody>
          <a:bodyPr/>
          <a:lstStyle>
            <a:lvl1pPr>
              <a:defRPr/>
            </a:lvl1pPr>
          </a:lstStyle>
          <a:p>
            <a:fld id="{EFB488A5-29CD-41BE-AF11-2AC0888F1DA9}"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5.xml"/><Relationship Id="rId7"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3.xml"/><Relationship Id="rId1" Type="http://schemas.openxmlformats.org/officeDocument/2006/relationships/slideLayout" Target="../slideLayouts/slideLayout9.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theme" Target="../theme/theme4.xml"/><Relationship Id="rId1" Type="http://schemas.openxmlformats.org/officeDocument/2006/relationships/slideLayout" Target="../slideLayouts/slideLayout10.xml"/><Relationship Id="rId4" Type="http://schemas.openxmlformats.org/officeDocument/2006/relationships/image" Target="../media/image8.emf"/></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3.xml"/><Relationship Id="rId7" Type="http://schemas.openxmlformats.org/officeDocument/2006/relationships/theme" Target="../theme/theme5.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25324" name="Picture 12" descr="PowerPoint-Graphics-5_US"/>
          <p:cNvPicPr>
            <a:picLocks noChangeAspect="1" noChangeArrowheads="1"/>
          </p:cNvPicPr>
          <p:nvPr/>
        </p:nvPicPr>
        <p:blipFill>
          <a:blip r:embed="rId4" cstate="print"/>
          <a:srcRect/>
          <a:stretch>
            <a:fillRect/>
          </a:stretch>
        </p:blipFill>
        <p:spPr bwMode="auto">
          <a:xfrm>
            <a:off x="-3175" y="0"/>
            <a:ext cx="9177338" cy="6884988"/>
          </a:xfrm>
          <a:prstGeom prst="rect">
            <a:avLst/>
          </a:prstGeom>
          <a:noFill/>
        </p:spPr>
      </p:pic>
      <p:sp>
        <p:nvSpPr>
          <p:cNvPr id="525317" name="Rectangle 2"/>
          <p:cNvSpPr>
            <a:spLocks noGrp="1" noChangeArrowheads="1"/>
          </p:cNvSpPr>
          <p:nvPr>
            <p:ph type="title"/>
          </p:nvPr>
        </p:nvSpPr>
        <p:spPr bwMode="gray">
          <a:xfrm>
            <a:off x="3552825" y="2568575"/>
            <a:ext cx="5314950" cy="2159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525318" name="Rectangle 3"/>
          <p:cNvSpPr>
            <a:spLocks noGrp="1" noChangeArrowheads="1"/>
          </p:cNvSpPr>
          <p:nvPr>
            <p:ph type="body" idx="1"/>
          </p:nvPr>
        </p:nvSpPr>
        <p:spPr bwMode="auto">
          <a:xfrm>
            <a:off x="3552825" y="4983163"/>
            <a:ext cx="5314950" cy="14398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p:txBody>
      </p:sp>
    </p:spTree>
  </p:cSld>
  <p:clrMap bg1="lt1" tx1="dk1" bg2="lt2" tx2="dk2" accent1="accent1" accent2="accent2" accent3="accent3" accent4="accent4" accent5="accent5" accent6="accent6" hlink="hlink" folHlink="folHlink"/>
  <p:sldLayoutIdLst>
    <p:sldLayoutId id="2147483661" r:id="rId1"/>
    <p:sldLayoutId id="2147483693" r:id="rId2"/>
  </p:sldLayoutIdLst>
  <p:hf hdr="0"/>
  <p:txStyles>
    <p:titleStyle>
      <a:lvl1pPr algn="r" rtl="0" fontAlgn="base">
        <a:spcBef>
          <a:spcPct val="40000"/>
        </a:spcBef>
        <a:spcAft>
          <a:spcPct val="0"/>
        </a:spcAft>
        <a:defRPr sz="3000" b="1">
          <a:solidFill>
            <a:schemeClr val="bg1"/>
          </a:solidFill>
          <a:latin typeface="+mj-lt"/>
          <a:ea typeface="+mj-ea"/>
          <a:cs typeface="+mj-cs"/>
        </a:defRPr>
      </a:lvl1pPr>
      <a:lvl2pPr algn="r" rtl="0" fontAlgn="base">
        <a:spcBef>
          <a:spcPct val="40000"/>
        </a:spcBef>
        <a:spcAft>
          <a:spcPct val="0"/>
        </a:spcAft>
        <a:defRPr sz="3000" b="1">
          <a:solidFill>
            <a:schemeClr val="bg1"/>
          </a:solidFill>
          <a:latin typeface="Arial" charset="0"/>
          <a:cs typeface="Arial" charset="0"/>
        </a:defRPr>
      </a:lvl2pPr>
      <a:lvl3pPr algn="r" rtl="0" fontAlgn="base">
        <a:spcBef>
          <a:spcPct val="40000"/>
        </a:spcBef>
        <a:spcAft>
          <a:spcPct val="0"/>
        </a:spcAft>
        <a:defRPr sz="3000" b="1">
          <a:solidFill>
            <a:schemeClr val="bg1"/>
          </a:solidFill>
          <a:latin typeface="Arial" charset="0"/>
          <a:cs typeface="Arial" charset="0"/>
        </a:defRPr>
      </a:lvl3pPr>
      <a:lvl4pPr algn="r" rtl="0" fontAlgn="base">
        <a:spcBef>
          <a:spcPct val="40000"/>
        </a:spcBef>
        <a:spcAft>
          <a:spcPct val="0"/>
        </a:spcAft>
        <a:defRPr sz="3000" b="1">
          <a:solidFill>
            <a:schemeClr val="bg1"/>
          </a:solidFill>
          <a:latin typeface="Arial" charset="0"/>
          <a:cs typeface="Arial" charset="0"/>
        </a:defRPr>
      </a:lvl4pPr>
      <a:lvl5pPr algn="r" rtl="0" fontAlgn="base">
        <a:spcBef>
          <a:spcPct val="40000"/>
        </a:spcBef>
        <a:spcAft>
          <a:spcPct val="0"/>
        </a:spcAft>
        <a:defRPr sz="3000" b="1">
          <a:solidFill>
            <a:schemeClr val="bg1"/>
          </a:solidFill>
          <a:latin typeface="Arial" charset="0"/>
          <a:cs typeface="Arial" charset="0"/>
        </a:defRPr>
      </a:lvl5pPr>
      <a:lvl6pPr marL="457200" algn="r" rtl="0" fontAlgn="base">
        <a:spcBef>
          <a:spcPct val="40000"/>
        </a:spcBef>
        <a:spcAft>
          <a:spcPct val="0"/>
        </a:spcAft>
        <a:defRPr sz="3000" b="1">
          <a:solidFill>
            <a:schemeClr val="bg1"/>
          </a:solidFill>
          <a:latin typeface="Arial" charset="0"/>
          <a:cs typeface="Arial" charset="0"/>
        </a:defRPr>
      </a:lvl6pPr>
      <a:lvl7pPr marL="914400" algn="r" rtl="0" fontAlgn="base">
        <a:spcBef>
          <a:spcPct val="40000"/>
        </a:spcBef>
        <a:spcAft>
          <a:spcPct val="0"/>
        </a:spcAft>
        <a:defRPr sz="3000" b="1">
          <a:solidFill>
            <a:schemeClr val="bg1"/>
          </a:solidFill>
          <a:latin typeface="Arial" charset="0"/>
          <a:cs typeface="Arial" charset="0"/>
        </a:defRPr>
      </a:lvl7pPr>
      <a:lvl8pPr marL="1371600" algn="r" rtl="0" fontAlgn="base">
        <a:spcBef>
          <a:spcPct val="40000"/>
        </a:spcBef>
        <a:spcAft>
          <a:spcPct val="0"/>
        </a:spcAft>
        <a:defRPr sz="3000" b="1">
          <a:solidFill>
            <a:schemeClr val="bg1"/>
          </a:solidFill>
          <a:latin typeface="Arial" charset="0"/>
          <a:cs typeface="Arial" charset="0"/>
        </a:defRPr>
      </a:lvl8pPr>
      <a:lvl9pPr marL="1828800" algn="r" rtl="0" fontAlgn="base">
        <a:spcBef>
          <a:spcPct val="40000"/>
        </a:spcBef>
        <a:spcAft>
          <a:spcPct val="0"/>
        </a:spcAft>
        <a:defRPr sz="3000" b="1">
          <a:solidFill>
            <a:schemeClr val="bg1"/>
          </a:solidFill>
          <a:latin typeface="Arial" charset="0"/>
          <a:cs typeface="Arial" charset="0"/>
        </a:defRPr>
      </a:lvl9pPr>
    </p:titleStyle>
    <p:bodyStyle>
      <a:lvl1pPr algn="r" rtl="0" fontAlgn="base">
        <a:spcBef>
          <a:spcPct val="40000"/>
        </a:spcBef>
        <a:spcAft>
          <a:spcPct val="0"/>
        </a:spcAft>
        <a:defRPr sz="1200">
          <a:solidFill>
            <a:schemeClr val="bg1"/>
          </a:solidFill>
          <a:latin typeface="+mn-lt"/>
          <a:ea typeface="+mn-ea"/>
          <a:cs typeface="+mn-cs"/>
        </a:defRPr>
      </a:lvl1pPr>
      <a:lvl2pPr marL="1588" algn="l" rtl="0" fontAlgn="base">
        <a:spcBef>
          <a:spcPct val="40000"/>
        </a:spcBef>
        <a:spcAft>
          <a:spcPct val="0"/>
        </a:spcAft>
        <a:defRPr sz="1400">
          <a:solidFill>
            <a:schemeClr val="tx1"/>
          </a:solidFill>
          <a:latin typeface="+mn-lt"/>
          <a:cs typeface="+mn-cs"/>
        </a:defRPr>
      </a:lvl2pPr>
      <a:lvl3pPr marL="357188" indent="-176213" algn="l" rtl="0" fontAlgn="base">
        <a:spcBef>
          <a:spcPct val="40000"/>
        </a:spcBef>
        <a:spcAft>
          <a:spcPct val="0"/>
        </a:spcAft>
        <a:buClr>
          <a:schemeClr val="accent1"/>
        </a:buClr>
        <a:buSzPct val="75000"/>
        <a:buFont typeface="Wingdings" pitchFamily="2" charset="2"/>
        <a:buChar char="l"/>
        <a:defRPr sz="1400">
          <a:solidFill>
            <a:schemeClr val="tx1"/>
          </a:solidFill>
          <a:latin typeface="+mn-lt"/>
          <a:cs typeface="+mn-cs"/>
        </a:defRPr>
      </a:lvl3pPr>
      <a:lvl4pPr marL="538163" indent="-177800" algn="l" rtl="0" fontAlgn="base">
        <a:spcBef>
          <a:spcPct val="40000"/>
        </a:spcBef>
        <a:spcAft>
          <a:spcPct val="0"/>
        </a:spcAft>
        <a:buClr>
          <a:schemeClr val="accent1"/>
        </a:buClr>
        <a:buSzPct val="85000"/>
        <a:buFont typeface="Symbol" pitchFamily="18" charset="2"/>
        <a:buChar char="-"/>
        <a:defRPr sz="1400">
          <a:solidFill>
            <a:schemeClr val="tx1"/>
          </a:solidFill>
          <a:latin typeface="+mn-lt"/>
          <a:cs typeface="+mn-cs"/>
        </a:defRPr>
      </a:lvl4pPr>
      <a:lvl5pPr marL="722313" indent="-179388" algn="l" rtl="0" fontAlgn="base">
        <a:spcBef>
          <a:spcPct val="40000"/>
        </a:spcBef>
        <a:spcAft>
          <a:spcPct val="0"/>
        </a:spcAft>
        <a:buClr>
          <a:schemeClr val="accent1"/>
        </a:buClr>
        <a:buSzPct val="75000"/>
        <a:buFont typeface="Wingdings" pitchFamily="2" charset="2"/>
        <a:buChar char="l"/>
        <a:defRPr sz="1400">
          <a:solidFill>
            <a:schemeClr val="tx1"/>
          </a:solidFill>
          <a:latin typeface="+mn-lt"/>
          <a:cs typeface="+mn-cs"/>
        </a:defRPr>
      </a:lvl5pPr>
      <a:lvl6pPr marL="1179513" indent="-179388" algn="l" rtl="0" fontAlgn="base">
        <a:spcBef>
          <a:spcPct val="40000"/>
        </a:spcBef>
        <a:spcAft>
          <a:spcPct val="0"/>
        </a:spcAft>
        <a:buClr>
          <a:schemeClr val="accent1"/>
        </a:buClr>
        <a:buSzPct val="75000"/>
        <a:buFont typeface="Wingdings" pitchFamily="2" charset="2"/>
        <a:buChar char="l"/>
        <a:defRPr sz="1400">
          <a:solidFill>
            <a:schemeClr val="tx1"/>
          </a:solidFill>
          <a:latin typeface="+mn-lt"/>
          <a:cs typeface="+mn-cs"/>
        </a:defRPr>
      </a:lvl6pPr>
      <a:lvl7pPr marL="1636713" indent="-179388" algn="l" rtl="0" fontAlgn="base">
        <a:spcBef>
          <a:spcPct val="40000"/>
        </a:spcBef>
        <a:spcAft>
          <a:spcPct val="0"/>
        </a:spcAft>
        <a:buClr>
          <a:schemeClr val="accent1"/>
        </a:buClr>
        <a:buSzPct val="75000"/>
        <a:buFont typeface="Wingdings" pitchFamily="2" charset="2"/>
        <a:buChar char="l"/>
        <a:defRPr sz="1400">
          <a:solidFill>
            <a:schemeClr val="tx1"/>
          </a:solidFill>
          <a:latin typeface="+mn-lt"/>
          <a:cs typeface="+mn-cs"/>
        </a:defRPr>
      </a:lvl7pPr>
      <a:lvl8pPr marL="2093913" indent="-179388" algn="l" rtl="0" fontAlgn="base">
        <a:spcBef>
          <a:spcPct val="40000"/>
        </a:spcBef>
        <a:spcAft>
          <a:spcPct val="0"/>
        </a:spcAft>
        <a:buClr>
          <a:schemeClr val="accent1"/>
        </a:buClr>
        <a:buSzPct val="75000"/>
        <a:buFont typeface="Wingdings" pitchFamily="2" charset="2"/>
        <a:buChar char="l"/>
        <a:defRPr sz="1400">
          <a:solidFill>
            <a:schemeClr val="tx1"/>
          </a:solidFill>
          <a:latin typeface="+mn-lt"/>
          <a:cs typeface="+mn-cs"/>
        </a:defRPr>
      </a:lvl8pPr>
      <a:lvl9pPr marL="2551113" indent="-179388" algn="l" rtl="0" fontAlgn="base">
        <a:spcBef>
          <a:spcPct val="40000"/>
        </a:spcBef>
        <a:spcAft>
          <a:spcPct val="0"/>
        </a:spcAft>
        <a:buClr>
          <a:schemeClr val="accent1"/>
        </a:buClr>
        <a:buSzPct val="75000"/>
        <a:buFont typeface="Wingdings" pitchFamily="2" charset="2"/>
        <a:buChar char="l"/>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24944" name="Picture 16" descr="PowerPoint-Graphics-4_US"/>
          <p:cNvPicPr>
            <a:picLocks noChangeAspect="1" noChangeArrowheads="1"/>
          </p:cNvPicPr>
          <p:nvPr/>
        </p:nvPicPr>
        <p:blipFill>
          <a:blip r:embed="rId8" cstate="print"/>
          <a:srcRect/>
          <a:stretch>
            <a:fillRect/>
          </a:stretch>
        </p:blipFill>
        <p:spPr bwMode="auto">
          <a:xfrm>
            <a:off x="0" y="0"/>
            <a:ext cx="9140825" cy="1027113"/>
          </a:xfrm>
          <a:prstGeom prst="rect">
            <a:avLst/>
          </a:prstGeom>
          <a:noFill/>
        </p:spPr>
      </p:pic>
      <p:sp>
        <p:nvSpPr>
          <p:cNvPr id="124934" name="Rectangle 2"/>
          <p:cNvSpPr>
            <a:spLocks noGrp="1" noChangeArrowheads="1"/>
          </p:cNvSpPr>
          <p:nvPr>
            <p:ph type="title"/>
          </p:nvPr>
        </p:nvSpPr>
        <p:spPr bwMode="gray">
          <a:xfrm>
            <a:off x="323850" y="115888"/>
            <a:ext cx="8545513" cy="792162"/>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124935" name="Rectangle 3"/>
          <p:cNvSpPr>
            <a:spLocks noGrp="1" noChangeArrowheads="1"/>
          </p:cNvSpPr>
          <p:nvPr>
            <p:ph type="body" idx="1"/>
          </p:nvPr>
        </p:nvSpPr>
        <p:spPr bwMode="auto">
          <a:xfrm>
            <a:off x="323850" y="1316736"/>
            <a:ext cx="8545513" cy="47926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13" name="Slide Number Placeholder 6"/>
          <p:cNvSpPr>
            <a:spLocks noGrp="1"/>
          </p:cNvSpPr>
          <p:nvPr>
            <p:ph type="sldNum" sz="quarter" idx="4"/>
          </p:nvPr>
        </p:nvSpPr>
        <p:spPr bwMode="auto">
          <a:xfrm>
            <a:off x="8297863" y="6386513"/>
            <a:ext cx="658812" cy="2794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spcBef>
                <a:spcPct val="40000"/>
              </a:spcBef>
              <a:defRPr sz="900">
                <a:solidFill>
                  <a:srgbClr val="00338D"/>
                </a:solidFill>
              </a:defRPr>
            </a:lvl1pPr>
          </a:lstStyle>
          <a:p>
            <a:pPr fontAlgn="base">
              <a:spcAft>
                <a:spcPct val="0"/>
              </a:spcAft>
            </a:pPr>
            <a:fld id="{6D49FD3D-19A4-4CD6-B5DC-9F70D0E67907}" type="slidenum">
              <a:rPr lang="en-GB"/>
              <a:pPr fontAlgn="base">
                <a:spcAft>
                  <a:spcPct val="0"/>
                </a:spcAft>
              </a:pPr>
              <a:t>‹#›</a:t>
            </a:fld>
            <a:endParaRPr lang="en-GB"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Lst>
  <p:hf hdr="0"/>
  <p:txStyles>
    <p:titleStyle>
      <a:lvl1pPr algn="l" rtl="0" eaLnBrk="1" fontAlgn="base" hangingPunct="1">
        <a:spcBef>
          <a:spcPct val="40000"/>
        </a:spcBef>
        <a:spcAft>
          <a:spcPct val="0"/>
        </a:spcAft>
        <a:defRPr sz="2200" b="1">
          <a:solidFill>
            <a:schemeClr val="bg1"/>
          </a:solidFill>
          <a:latin typeface="+mj-lt"/>
          <a:ea typeface="+mj-ea"/>
          <a:cs typeface="+mj-cs"/>
        </a:defRPr>
      </a:lvl1pPr>
      <a:lvl2pPr algn="l" rtl="0" eaLnBrk="1" fontAlgn="base" hangingPunct="1">
        <a:spcBef>
          <a:spcPct val="40000"/>
        </a:spcBef>
        <a:spcAft>
          <a:spcPct val="0"/>
        </a:spcAft>
        <a:defRPr b="1">
          <a:solidFill>
            <a:schemeClr val="bg1"/>
          </a:solidFill>
          <a:latin typeface="Arial" charset="0"/>
          <a:cs typeface="Arial" charset="0"/>
        </a:defRPr>
      </a:lvl2pPr>
      <a:lvl3pPr algn="l" rtl="0" eaLnBrk="1" fontAlgn="base" hangingPunct="1">
        <a:spcBef>
          <a:spcPct val="40000"/>
        </a:spcBef>
        <a:spcAft>
          <a:spcPct val="0"/>
        </a:spcAft>
        <a:defRPr b="1">
          <a:solidFill>
            <a:schemeClr val="bg1"/>
          </a:solidFill>
          <a:latin typeface="Arial" charset="0"/>
          <a:cs typeface="Arial" charset="0"/>
        </a:defRPr>
      </a:lvl3pPr>
      <a:lvl4pPr algn="l" rtl="0" eaLnBrk="1" fontAlgn="base" hangingPunct="1">
        <a:spcBef>
          <a:spcPct val="40000"/>
        </a:spcBef>
        <a:spcAft>
          <a:spcPct val="0"/>
        </a:spcAft>
        <a:defRPr b="1">
          <a:solidFill>
            <a:schemeClr val="bg1"/>
          </a:solidFill>
          <a:latin typeface="Arial" charset="0"/>
          <a:cs typeface="Arial" charset="0"/>
        </a:defRPr>
      </a:lvl4pPr>
      <a:lvl5pPr algn="l" rtl="0" eaLnBrk="1" fontAlgn="base" hangingPunct="1">
        <a:spcBef>
          <a:spcPct val="40000"/>
        </a:spcBef>
        <a:spcAft>
          <a:spcPct val="0"/>
        </a:spcAft>
        <a:defRPr b="1">
          <a:solidFill>
            <a:schemeClr val="bg1"/>
          </a:solidFill>
          <a:latin typeface="Arial" charset="0"/>
          <a:cs typeface="Arial" charset="0"/>
        </a:defRPr>
      </a:lvl5pPr>
      <a:lvl6pPr marL="457200" algn="l" rtl="0" eaLnBrk="1" fontAlgn="base" hangingPunct="1">
        <a:spcBef>
          <a:spcPct val="40000"/>
        </a:spcBef>
        <a:spcAft>
          <a:spcPct val="0"/>
        </a:spcAft>
        <a:defRPr b="1">
          <a:solidFill>
            <a:schemeClr val="bg1"/>
          </a:solidFill>
          <a:latin typeface="Arial" charset="0"/>
          <a:cs typeface="Arial" charset="0"/>
        </a:defRPr>
      </a:lvl6pPr>
      <a:lvl7pPr marL="914400" algn="l" rtl="0" eaLnBrk="1" fontAlgn="base" hangingPunct="1">
        <a:spcBef>
          <a:spcPct val="40000"/>
        </a:spcBef>
        <a:spcAft>
          <a:spcPct val="0"/>
        </a:spcAft>
        <a:defRPr b="1">
          <a:solidFill>
            <a:schemeClr val="bg1"/>
          </a:solidFill>
          <a:latin typeface="Arial" charset="0"/>
          <a:cs typeface="Arial" charset="0"/>
        </a:defRPr>
      </a:lvl7pPr>
      <a:lvl8pPr marL="1371600" algn="l" rtl="0" eaLnBrk="1" fontAlgn="base" hangingPunct="1">
        <a:spcBef>
          <a:spcPct val="40000"/>
        </a:spcBef>
        <a:spcAft>
          <a:spcPct val="0"/>
        </a:spcAft>
        <a:defRPr b="1">
          <a:solidFill>
            <a:schemeClr val="bg1"/>
          </a:solidFill>
          <a:latin typeface="Arial" charset="0"/>
          <a:cs typeface="Arial" charset="0"/>
        </a:defRPr>
      </a:lvl8pPr>
      <a:lvl9pPr marL="1828800" algn="l" rtl="0" eaLnBrk="1" fontAlgn="base" hangingPunct="1">
        <a:spcBef>
          <a:spcPct val="40000"/>
        </a:spcBef>
        <a:spcAft>
          <a:spcPct val="0"/>
        </a:spcAft>
        <a:defRPr b="1">
          <a:solidFill>
            <a:schemeClr val="bg1"/>
          </a:solidFill>
          <a:latin typeface="Arial" charset="0"/>
          <a:cs typeface="Arial" charset="0"/>
        </a:defRPr>
      </a:lvl9pPr>
    </p:titleStyle>
    <p:bodyStyle>
      <a:lvl1pPr algn="l" rtl="0" eaLnBrk="1" fontAlgn="base" hangingPunct="1">
        <a:spcBef>
          <a:spcPct val="40000"/>
        </a:spcBef>
        <a:spcAft>
          <a:spcPct val="0"/>
        </a:spcAft>
        <a:defRPr sz="1800" b="1">
          <a:solidFill>
            <a:schemeClr val="accent1"/>
          </a:solidFill>
          <a:latin typeface="+mn-lt"/>
          <a:ea typeface="+mn-ea"/>
          <a:cs typeface="+mn-cs"/>
        </a:defRPr>
      </a:lvl1pPr>
      <a:lvl2pPr marL="1588" algn="l" rtl="0" eaLnBrk="1" fontAlgn="base" hangingPunct="1">
        <a:spcBef>
          <a:spcPct val="40000"/>
        </a:spcBef>
        <a:spcAft>
          <a:spcPct val="0"/>
        </a:spcAft>
        <a:defRPr sz="1800">
          <a:solidFill>
            <a:schemeClr val="tx1"/>
          </a:solidFill>
          <a:latin typeface="+mn-lt"/>
          <a:cs typeface="+mn-cs"/>
        </a:defRPr>
      </a:lvl2pPr>
      <a:lvl3pPr marL="228600" indent="-225425" algn="l" rtl="0" eaLnBrk="1" fontAlgn="base" hangingPunct="1">
        <a:spcBef>
          <a:spcPct val="40000"/>
        </a:spcBef>
        <a:spcAft>
          <a:spcPct val="0"/>
        </a:spcAft>
        <a:buClr>
          <a:schemeClr val="accent1"/>
        </a:buClr>
        <a:buSzPct val="70000"/>
        <a:buFont typeface="Wingdings" pitchFamily="2" charset="2"/>
        <a:buChar char="l"/>
        <a:defRPr sz="1800">
          <a:solidFill>
            <a:schemeClr val="tx1"/>
          </a:solidFill>
          <a:latin typeface="+mn-lt"/>
          <a:cs typeface="+mn-cs"/>
        </a:defRPr>
      </a:lvl3pPr>
      <a:lvl4pPr marL="457200" indent="-228600" algn="l" rtl="0" eaLnBrk="1" fontAlgn="base" hangingPunct="1">
        <a:spcBef>
          <a:spcPct val="40000"/>
        </a:spcBef>
        <a:spcAft>
          <a:spcPct val="0"/>
        </a:spcAft>
        <a:buClr>
          <a:schemeClr val="accent1"/>
        </a:buClr>
        <a:buSzPct val="85000"/>
        <a:buFont typeface="Symbol" pitchFamily="18" charset="2"/>
        <a:buChar char="-"/>
        <a:defRPr sz="1800">
          <a:solidFill>
            <a:schemeClr val="tx1"/>
          </a:solidFill>
          <a:latin typeface="+mn-lt"/>
          <a:cs typeface="+mn-cs"/>
        </a:defRPr>
      </a:lvl4pPr>
      <a:lvl5pPr marL="685800" indent="-238125" algn="l" rtl="0" eaLnBrk="1" fontAlgn="base" hangingPunct="1">
        <a:spcBef>
          <a:spcPct val="40000"/>
        </a:spcBef>
        <a:spcAft>
          <a:spcPct val="0"/>
        </a:spcAft>
        <a:buClr>
          <a:schemeClr val="accent1"/>
        </a:buClr>
        <a:buSzPct val="70000"/>
        <a:buFont typeface="Wingdings" pitchFamily="2" charset="2"/>
        <a:buChar char="l"/>
        <a:defRPr sz="1800">
          <a:solidFill>
            <a:schemeClr val="tx1"/>
          </a:solidFill>
          <a:latin typeface="+mn-lt"/>
          <a:cs typeface="+mn-cs"/>
        </a:defRPr>
      </a:lvl5pPr>
      <a:lvl6pPr marL="914400" indent="-228600" algn="l" rtl="0" eaLnBrk="1" fontAlgn="base" hangingPunct="1">
        <a:spcBef>
          <a:spcPct val="40000"/>
        </a:spcBef>
        <a:spcAft>
          <a:spcPct val="0"/>
        </a:spcAft>
        <a:buClr>
          <a:schemeClr val="accent1"/>
        </a:buClr>
        <a:buSzPct val="70000"/>
        <a:buFont typeface="Arial" pitchFamily="34" charset="0"/>
        <a:buChar char="–"/>
        <a:defRPr sz="1800" baseline="0">
          <a:solidFill>
            <a:schemeClr val="tx1"/>
          </a:solidFill>
          <a:latin typeface="+mn-lt"/>
          <a:cs typeface="+mn-cs"/>
        </a:defRPr>
      </a:lvl6pPr>
      <a:lvl7pPr marL="1454150" indent="-179388" algn="l" rtl="0" eaLnBrk="1" fontAlgn="base" hangingPunct="1">
        <a:spcBef>
          <a:spcPct val="40000"/>
        </a:spcBef>
        <a:spcAft>
          <a:spcPct val="0"/>
        </a:spcAft>
        <a:buClr>
          <a:schemeClr val="accent1"/>
        </a:buClr>
        <a:buSzPct val="70000"/>
        <a:buFont typeface="Wingdings" pitchFamily="2" charset="2"/>
        <a:buChar char="l"/>
        <a:defRPr sz="1400">
          <a:solidFill>
            <a:schemeClr val="tx1"/>
          </a:solidFill>
          <a:latin typeface="+mn-lt"/>
          <a:cs typeface="+mn-cs"/>
        </a:defRPr>
      </a:lvl7pPr>
      <a:lvl8pPr marL="1911350" indent="-179388" algn="l" rtl="0" eaLnBrk="1" fontAlgn="base" hangingPunct="1">
        <a:spcBef>
          <a:spcPct val="40000"/>
        </a:spcBef>
        <a:spcAft>
          <a:spcPct val="0"/>
        </a:spcAft>
        <a:buClr>
          <a:schemeClr val="accent1"/>
        </a:buClr>
        <a:buSzPct val="70000"/>
        <a:buFont typeface="Wingdings" pitchFamily="2" charset="2"/>
        <a:buChar char="l"/>
        <a:defRPr sz="1400">
          <a:solidFill>
            <a:schemeClr val="tx1"/>
          </a:solidFill>
          <a:latin typeface="+mn-lt"/>
          <a:cs typeface="+mn-cs"/>
        </a:defRPr>
      </a:lvl8pPr>
      <a:lvl9pPr marL="2368550" indent="-179388" algn="l" rtl="0" eaLnBrk="1" fontAlgn="base" hangingPunct="1">
        <a:spcBef>
          <a:spcPct val="40000"/>
        </a:spcBef>
        <a:spcAft>
          <a:spcPct val="0"/>
        </a:spcAft>
        <a:buClr>
          <a:schemeClr val="accent1"/>
        </a:buClr>
        <a:buSzPct val="70000"/>
        <a:buFont typeface="Wingdings" pitchFamily="2" charset="2"/>
        <a:buChar char="l"/>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85734" name="Picture 6" descr="PowerPoint-Graphics-6_US"/>
          <p:cNvPicPr>
            <a:picLocks noChangeAspect="1" noChangeArrowheads="1"/>
          </p:cNvPicPr>
          <p:nvPr/>
        </p:nvPicPr>
        <p:blipFill>
          <a:blip r:embed="rId3" cstate="print"/>
          <a:srcRect/>
          <a:stretch>
            <a:fillRect/>
          </a:stretch>
        </p:blipFill>
        <p:spPr bwMode="auto">
          <a:xfrm>
            <a:off x="0" y="0"/>
            <a:ext cx="6232525" cy="6859588"/>
          </a:xfrm>
          <a:prstGeom prst="rect">
            <a:avLst/>
          </a:prstGeom>
          <a:noFill/>
        </p:spPr>
      </p:pic>
      <p:sp>
        <p:nvSpPr>
          <p:cNvPr id="585731" name="Rectangle 2"/>
          <p:cNvSpPr>
            <a:spLocks noGrp="1" noChangeArrowheads="1"/>
          </p:cNvSpPr>
          <p:nvPr>
            <p:ph type="title"/>
          </p:nvPr>
        </p:nvSpPr>
        <p:spPr bwMode="gray">
          <a:xfrm>
            <a:off x="323850" y="1438275"/>
            <a:ext cx="4856163" cy="2159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585732" name="Rectangle 3"/>
          <p:cNvSpPr>
            <a:spLocks noGrp="1" noChangeArrowheads="1"/>
          </p:cNvSpPr>
          <p:nvPr>
            <p:ph type="body" idx="1"/>
          </p:nvPr>
        </p:nvSpPr>
        <p:spPr bwMode="auto">
          <a:xfrm>
            <a:off x="323850" y="3814763"/>
            <a:ext cx="4678363" cy="1752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p:txBody>
      </p:sp>
    </p:spTree>
  </p:cSld>
  <p:clrMap bg1="lt1" tx1="dk1" bg2="lt2" tx2="dk2" accent1="accent1" accent2="accent2" accent3="accent3" accent4="accent4" accent5="accent5" accent6="accent6" hlink="hlink" folHlink="folHlink"/>
  <p:sldLayoutIdLst>
    <p:sldLayoutId id="2147483670" r:id="rId1"/>
  </p:sldLayoutIdLst>
  <p:hf hdr="0"/>
  <p:txStyles>
    <p:titleStyle>
      <a:lvl1pPr algn="l" rtl="0" fontAlgn="base">
        <a:spcBef>
          <a:spcPct val="40000"/>
        </a:spcBef>
        <a:spcAft>
          <a:spcPct val="0"/>
        </a:spcAft>
        <a:defRPr sz="3000" b="1">
          <a:solidFill>
            <a:schemeClr val="bg1"/>
          </a:solidFill>
          <a:latin typeface="+mj-lt"/>
          <a:ea typeface="+mj-ea"/>
          <a:cs typeface="+mj-cs"/>
        </a:defRPr>
      </a:lvl1pPr>
      <a:lvl2pPr algn="l" rtl="0" fontAlgn="base">
        <a:spcBef>
          <a:spcPct val="40000"/>
        </a:spcBef>
        <a:spcAft>
          <a:spcPct val="0"/>
        </a:spcAft>
        <a:defRPr sz="3000" b="1">
          <a:solidFill>
            <a:schemeClr val="bg1"/>
          </a:solidFill>
          <a:latin typeface="Arial" charset="0"/>
          <a:cs typeface="Arial" charset="0"/>
        </a:defRPr>
      </a:lvl2pPr>
      <a:lvl3pPr algn="l" rtl="0" fontAlgn="base">
        <a:spcBef>
          <a:spcPct val="40000"/>
        </a:spcBef>
        <a:spcAft>
          <a:spcPct val="0"/>
        </a:spcAft>
        <a:defRPr sz="3000" b="1">
          <a:solidFill>
            <a:schemeClr val="bg1"/>
          </a:solidFill>
          <a:latin typeface="Arial" charset="0"/>
          <a:cs typeface="Arial" charset="0"/>
        </a:defRPr>
      </a:lvl3pPr>
      <a:lvl4pPr algn="l" rtl="0" fontAlgn="base">
        <a:spcBef>
          <a:spcPct val="40000"/>
        </a:spcBef>
        <a:spcAft>
          <a:spcPct val="0"/>
        </a:spcAft>
        <a:defRPr sz="3000" b="1">
          <a:solidFill>
            <a:schemeClr val="bg1"/>
          </a:solidFill>
          <a:latin typeface="Arial" charset="0"/>
          <a:cs typeface="Arial" charset="0"/>
        </a:defRPr>
      </a:lvl4pPr>
      <a:lvl5pPr algn="l" rtl="0" fontAlgn="base">
        <a:spcBef>
          <a:spcPct val="40000"/>
        </a:spcBef>
        <a:spcAft>
          <a:spcPct val="0"/>
        </a:spcAft>
        <a:defRPr sz="3000" b="1">
          <a:solidFill>
            <a:schemeClr val="bg1"/>
          </a:solidFill>
          <a:latin typeface="Arial" charset="0"/>
          <a:cs typeface="Arial" charset="0"/>
        </a:defRPr>
      </a:lvl5pPr>
      <a:lvl6pPr marL="457200" algn="l" rtl="0" fontAlgn="base">
        <a:spcBef>
          <a:spcPct val="40000"/>
        </a:spcBef>
        <a:spcAft>
          <a:spcPct val="0"/>
        </a:spcAft>
        <a:defRPr sz="3000" b="1">
          <a:solidFill>
            <a:schemeClr val="bg1"/>
          </a:solidFill>
          <a:latin typeface="Arial" charset="0"/>
          <a:cs typeface="Arial" charset="0"/>
        </a:defRPr>
      </a:lvl6pPr>
      <a:lvl7pPr marL="914400" algn="l" rtl="0" fontAlgn="base">
        <a:spcBef>
          <a:spcPct val="40000"/>
        </a:spcBef>
        <a:spcAft>
          <a:spcPct val="0"/>
        </a:spcAft>
        <a:defRPr sz="3000" b="1">
          <a:solidFill>
            <a:schemeClr val="bg1"/>
          </a:solidFill>
          <a:latin typeface="Arial" charset="0"/>
          <a:cs typeface="Arial" charset="0"/>
        </a:defRPr>
      </a:lvl7pPr>
      <a:lvl8pPr marL="1371600" algn="l" rtl="0" fontAlgn="base">
        <a:spcBef>
          <a:spcPct val="40000"/>
        </a:spcBef>
        <a:spcAft>
          <a:spcPct val="0"/>
        </a:spcAft>
        <a:defRPr sz="3000" b="1">
          <a:solidFill>
            <a:schemeClr val="bg1"/>
          </a:solidFill>
          <a:latin typeface="Arial" charset="0"/>
          <a:cs typeface="Arial" charset="0"/>
        </a:defRPr>
      </a:lvl8pPr>
      <a:lvl9pPr marL="1828800" algn="l" rtl="0" fontAlgn="base">
        <a:spcBef>
          <a:spcPct val="40000"/>
        </a:spcBef>
        <a:spcAft>
          <a:spcPct val="0"/>
        </a:spcAft>
        <a:defRPr sz="3000" b="1">
          <a:solidFill>
            <a:schemeClr val="bg1"/>
          </a:solidFill>
          <a:latin typeface="Arial" charset="0"/>
          <a:cs typeface="Arial" charset="0"/>
        </a:defRPr>
      </a:lvl9pPr>
    </p:titleStyle>
    <p:bodyStyle>
      <a:lvl1pPr algn="l" rtl="0" fontAlgn="base">
        <a:spcBef>
          <a:spcPct val="40000"/>
        </a:spcBef>
        <a:spcAft>
          <a:spcPct val="0"/>
        </a:spcAft>
        <a:defRPr sz="1200">
          <a:solidFill>
            <a:schemeClr val="bg1"/>
          </a:solidFill>
          <a:latin typeface="+mn-lt"/>
          <a:ea typeface="+mn-ea"/>
          <a:cs typeface="+mn-cs"/>
        </a:defRPr>
      </a:lvl1pPr>
      <a:lvl2pPr marL="1588" algn="l" rtl="0" fontAlgn="base">
        <a:spcBef>
          <a:spcPct val="40000"/>
        </a:spcBef>
        <a:spcAft>
          <a:spcPct val="0"/>
        </a:spcAft>
        <a:defRPr sz="1400">
          <a:solidFill>
            <a:schemeClr val="tx1"/>
          </a:solidFill>
          <a:latin typeface="+mn-lt"/>
          <a:cs typeface="+mn-cs"/>
        </a:defRPr>
      </a:lvl2pPr>
      <a:lvl3pPr marL="357188" indent="-176213" algn="l" rtl="0" fontAlgn="base">
        <a:spcBef>
          <a:spcPct val="40000"/>
        </a:spcBef>
        <a:spcAft>
          <a:spcPct val="0"/>
        </a:spcAft>
        <a:buClr>
          <a:schemeClr val="accent1"/>
        </a:buClr>
        <a:buSzPct val="75000"/>
        <a:buFont typeface="Wingdings" pitchFamily="2" charset="2"/>
        <a:buChar char="l"/>
        <a:defRPr sz="1400">
          <a:solidFill>
            <a:schemeClr val="tx1"/>
          </a:solidFill>
          <a:latin typeface="+mn-lt"/>
          <a:cs typeface="+mn-cs"/>
        </a:defRPr>
      </a:lvl3pPr>
      <a:lvl4pPr marL="538163" indent="-177800" algn="l" rtl="0" fontAlgn="base">
        <a:spcBef>
          <a:spcPct val="40000"/>
        </a:spcBef>
        <a:spcAft>
          <a:spcPct val="0"/>
        </a:spcAft>
        <a:buClr>
          <a:schemeClr val="accent1"/>
        </a:buClr>
        <a:buSzPct val="85000"/>
        <a:buFont typeface="Symbol" pitchFamily="18" charset="2"/>
        <a:buChar char="-"/>
        <a:defRPr sz="1400">
          <a:solidFill>
            <a:schemeClr val="tx1"/>
          </a:solidFill>
          <a:latin typeface="+mn-lt"/>
          <a:cs typeface="+mn-cs"/>
        </a:defRPr>
      </a:lvl4pPr>
      <a:lvl5pPr marL="722313" indent="-179388" algn="l" rtl="0" fontAlgn="base">
        <a:spcBef>
          <a:spcPct val="40000"/>
        </a:spcBef>
        <a:spcAft>
          <a:spcPct val="0"/>
        </a:spcAft>
        <a:buClr>
          <a:schemeClr val="accent1"/>
        </a:buClr>
        <a:buSzPct val="75000"/>
        <a:buFont typeface="Wingdings" pitchFamily="2" charset="2"/>
        <a:buChar char="l"/>
        <a:defRPr sz="1400">
          <a:solidFill>
            <a:schemeClr val="tx1"/>
          </a:solidFill>
          <a:latin typeface="+mn-lt"/>
          <a:cs typeface="+mn-cs"/>
        </a:defRPr>
      </a:lvl5pPr>
      <a:lvl6pPr marL="1179513" indent="-179388" algn="l" rtl="0" fontAlgn="base">
        <a:spcBef>
          <a:spcPct val="40000"/>
        </a:spcBef>
        <a:spcAft>
          <a:spcPct val="0"/>
        </a:spcAft>
        <a:buClr>
          <a:schemeClr val="accent1"/>
        </a:buClr>
        <a:buSzPct val="75000"/>
        <a:buFont typeface="Wingdings" pitchFamily="2" charset="2"/>
        <a:buChar char="l"/>
        <a:defRPr sz="1400">
          <a:solidFill>
            <a:schemeClr val="tx1"/>
          </a:solidFill>
          <a:latin typeface="+mn-lt"/>
          <a:cs typeface="+mn-cs"/>
        </a:defRPr>
      </a:lvl6pPr>
      <a:lvl7pPr marL="1636713" indent="-179388" algn="l" rtl="0" fontAlgn="base">
        <a:spcBef>
          <a:spcPct val="40000"/>
        </a:spcBef>
        <a:spcAft>
          <a:spcPct val="0"/>
        </a:spcAft>
        <a:buClr>
          <a:schemeClr val="accent1"/>
        </a:buClr>
        <a:buSzPct val="75000"/>
        <a:buFont typeface="Wingdings" pitchFamily="2" charset="2"/>
        <a:buChar char="l"/>
        <a:defRPr sz="1400">
          <a:solidFill>
            <a:schemeClr val="tx1"/>
          </a:solidFill>
          <a:latin typeface="+mn-lt"/>
          <a:cs typeface="+mn-cs"/>
        </a:defRPr>
      </a:lvl7pPr>
      <a:lvl8pPr marL="2093913" indent="-179388" algn="l" rtl="0" fontAlgn="base">
        <a:spcBef>
          <a:spcPct val="40000"/>
        </a:spcBef>
        <a:spcAft>
          <a:spcPct val="0"/>
        </a:spcAft>
        <a:buClr>
          <a:schemeClr val="accent1"/>
        </a:buClr>
        <a:buSzPct val="75000"/>
        <a:buFont typeface="Wingdings" pitchFamily="2" charset="2"/>
        <a:buChar char="l"/>
        <a:defRPr sz="1400">
          <a:solidFill>
            <a:schemeClr val="tx1"/>
          </a:solidFill>
          <a:latin typeface="+mn-lt"/>
          <a:cs typeface="+mn-cs"/>
        </a:defRPr>
      </a:lvl8pPr>
      <a:lvl9pPr marL="2551113" indent="-179388" algn="l" rtl="0" fontAlgn="base">
        <a:spcBef>
          <a:spcPct val="40000"/>
        </a:spcBef>
        <a:spcAft>
          <a:spcPct val="0"/>
        </a:spcAft>
        <a:buClr>
          <a:schemeClr val="accent1"/>
        </a:buClr>
        <a:buSzPct val="75000"/>
        <a:buFont typeface="Wingdings" pitchFamily="2" charset="2"/>
        <a:buChar char="l"/>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37607" name="Picture 7" descr="PowerPoint-Graphics-2_US"/>
          <p:cNvPicPr>
            <a:picLocks noChangeAspect="1" noChangeArrowheads="1"/>
          </p:cNvPicPr>
          <p:nvPr/>
        </p:nvPicPr>
        <p:blipFill>
          <a:blip r:embed="rId3" cstate="print"/>
          <a:srcRect/>
          <a:stretch>
            <a:fillRect/>
          </a:stretch>
        </p:blipFill>
        <p:spPr bwMode="auto">
          <a:xfrm>
            <a:off x="0" y="0"/>
            <a:ext cx="4689475" cy="3240088"/>
          </a:xfrm>
          <a:prstGeom prst="rect">
            <a:avLst/>
          </a:prstGeom>
          <a:noFill/>
        </p:spPr>
      </p:pic>
      <p:pic>
        <p:nvPicPr>
          <p:cNvPr id="537603" name="Picture 3" descr="KPMG_white logo_cover 1_2_3"/>
          <p:cNvPicPr>
            <a:picLocks noChangeAspect="1" noChangeArrowheads="1"/>
          </p:cNvPicPr>
          <p:nvPr/>
        </p:nvPicPr>
        <p:blipFill>
          <a:blip r:embed="rId4" cstate="print"/>
          <a:srcRect/>
          <a:stretch>
            <a:fillRect/>
          </a:stretch>
        </p:blipFill>
        <p:spPr bwMode="auto">
          <a:xfrm>
            <a:off x="323850" y="434975"/>
            <a:ext cx="2159000" cy="801688"/>
          </a:xfrm>
          <a:prstGeom prst="rect">
            <a:avLst/>
          </a:prstGeom>
          <a:noFill/>
        </p:spPr>
      </p:pic>
      <p:sp>
        <p:nvSpPr>
          <p:cNvPr id="537605" name="Rectangle 3"/>
          <p:cNvSpPr>
            <a:spLocks noGrp="1" noChangeArrowheads="1"/>
          </p:cNvSpPr>
          <p:nvPr>
            <p:ph type="body" idx="1"/>
          </p:nvPr>
        </p:nvSpPr>
        <p:spPr bwMode="auto">
          <a:xfrm>
            <a:off x="323850" y="4292600"/>
            <a:ext cx="7142163" cy="21447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p:txBody>
      </p:sp>
    </p:spTree>
  </p:cSld>
  <p:clrMap bg1="lt1" tx1="dk1" bg2="lt2" tx2="dk2" accent1="accent1" accent2="accent2" accent3="accent3" accent4="accent4" accent5="accent5" accent6="accent6" hlink="hlink" folHlink="folHlink"/>
  <p:sldLayoutIdLst>
    <p:sldLayoutId id="2147483672" r:id="rId1"/>
  </p:sldLayoutIdLst>
  <p:hf hdr="0"/>
  <p:txStyles>
    <p:titleStyle>
      <a:lvl1pPr algn="r" rtl="0" fontAlgn="base">
        <a:spcBef>
          <a:spcPct val="40000"/>
        </a:spcBef>
        <a:spcAft>
          <a:spcPct val="0"/>
        </a:spcAft>
        <a:defRPr sz="3000" b="1">
          <a:solidFill>
            <a:schemeClr val="bg1"/>
          </a:solidFill>
          <a:latin typeface="+mj-lt"/>
          <a:ea typeface="+mj-ea"/>
          <a:cs typeface="+mj-cs"/>
        </a:defRPr>
      </a:lvl1pPr>
      <a:lvl2pPr algn="r" rtl="0" fontAlgn="base">
        <a:spcBef>
          <a:spcPct val="40000"/>
        </a:spcBef>
        <a:spcAft>
          <a:spcPct val="0"/>
        </a:spcAft>
        <a:defRPr sz="3000" b="1">
          <a:solidFill>
            <a:schemeClr val="bg1"/>
          </a:solidFill>
          <a:latin typeface="Arial" charset="0"/>
          <a:cs typeface="Arial" charset="0"/>
        </a:defRPr>
      </a:lvl2pPr>
      <a:lvl3pPr algn="r" rtl="0" fontAlgn="base">
        <a:spcBef>
          <a:spcPct val="40000"/>
        </a:spcBef>
        <a:spcAft>
          <a:spcPct val="0"/>
        </a:spcAft>
        <a:defRPr sz="3000" b="1">
          <a:solidFill>
            <a:schemeClr val="bg1"/>
          </a:solidFill>
          <a:latin typeface="Arial" charset="0"/>
          <a:cs typeface="Arial" charset="0"/>
        </a:defRPr>
      </a:lvl3pPr>
      <a:lvl4pPr algn="r" rtl="0" fontAlgn="base">
        <a:spcBef>
          <a:spcPct val="40000"/>
        </a:spcBef>
        <a:spcAft>
          <a:spcPct val="0"/>
        </a:spcAft>
        <a:defRPr sz="3000" b="1">
          <a:solidFill>
            <a:schemeClr val="bg1"/>
          </a:solidFill>
          <a:latin typeface="Arial" charset="0"/>
          <a:cs typeface="Arial" charset="0"/>
        </a:defRPr>
      </a:lvl4pPr>
      <a:lvl5pPr algn="r" rtl="0" fontAlgn="base">
        <a:spcBef>
          <a:spcPct val="40000"/>
        </a:spcBef>
        <a:spcAft>
          <a:spcPct val="0"/>
        </a:spcAft>
        <a:defRPr sz="3000" b="1">
          <a:solidFill>
            <a:schemeClr val="bg1"/>
          </a:solidFill>
          <a:latin typeface="Arial" charset="0"/>
          <a:cs typeface="Arial" charset="0"/>
        </a:defRPr>
      </a:lvl5pPr>
      <a:lvl6pPr marL="457200" algn="r" rtl="0" fontAlgn="base">
        <a:spcBef>
          <a:spcPct val="40000"/>
        </a:spcBef>
        <a:spcAft>
          <a:spcPct val="0"/>
        </a:spcAft>
        <a:defRPr sz="3000" b="1">
          <a:solidFill>
            <a:schemeClr val="bg1"/>
          </a:solidFill>
          <a:latin typeface="Arial" charset="0"/>
          <a:cs typeface="Arial" charset="0"/>
        </a:defRPr>
      </a:lvl6pPr>
      <a:lvl7pPr marL="914400" algn="r" rtl="0" fontAlgn="base">
        <a:spcBef>
          <a:spcPct val="40000"/>
        </a:spcBef>
        <a:spcAft>
          <a:spcPct val="0"/>
        </a:spcAft>
        <a:defRPr sz="3000" b="1">
          <a:solidFill>
            <a:schemeClr val="bg1"/>
          </a:solidFill>
          <a:latin typeface="Arial" charset="0"/>
          <a:cs typeface="Arial" charset="0"/>
        </a:defRPr>
      </a:lvl7pPr>
      <a:lvl8pPr marL="1371600" algn="r" rtl="0" fontAlgn="base">
        <a:spcBef>
          <a:spcPct val="40000"/>
        </a:spcBef>
        <a:spcAft>
          <a:spcPct val="0"/>
        </a:spcAft>
        <a:defRPr sz="3000" b="1">
          <a:solidFill>
            <a:schemeClr val="bg1"/>
          </a:solidFill>
          <a:latin typeface="Arial" charset="0"/>
          <a:cs typeface="Arial" charset="0"/>
        </a:defRPr>
      </a:lvl8pPr>
      <a:lvl9pPr marL="1828800" algn="r" rtl="0" fontAlgn="base">
        <a:spcBef>
          <a:spcPct val="40000"/>
        </a:spcBef>
        <a:spcAft>
          <a:spcPct val="0"/>
        </a:spcAft>
        <a:defRPr sz="3000" b="1">
          <a:solidFill>
            <a:schemeClr val="bg1"/>
          </a:solidFill>
          <a:latin typeface="Arial" charset="0"/>
          <a:cs typeface="Arial" charset="0"/>
        </a:defRPr>
      </a:lvl9pPr>
    </p:titleStyle>
    <p:bodyStyle>
      <a:lvl1pPr algn="l" rtl="0" fontAlgn="base">
        <a:spcBef>
          <a:spcPct val="40000"/>
        </a:spcBef>
        <a:spcAft>
          <a:spcPct val="0"/>
        </a:spcAft>
        <a:defRPr sz="1200">
          <a:solidFill>
            <a:schemeClr val="tx1"/>
          </a:solidFill>
          <a:latin typeface="+mn-lt"/>
          <a:ea typeface="+mn-ea"/>
          <a:cs typeface="+mn-cs"/>
        </a:defRPr>
      </a:lvl1pPr>
      <a:lvl2pPr marL="1588" algn="l" rtl="0" fontAlgn="base">
        <a:spcBef>
          <a:spcPct val="40000"/>
        </a:spcBef>
        <a:spcAft>
          <a:spcPct val="0"/>
        </a:spcAft>
        <a:defRPr sz="1400">
          <a:solidFill>
            <a:schemeClr val="tx1"/>
          </a:solidFill>
          <a:latin typeface="+mn-lt"/>
          <a:cs typeface="+mn-cs"/>
        </a:defRPr>
      </a:lvl2pPr>
      <a:lvl3pPr marL="357188" indent="-176213" algn="l" rtl="0" fontAlgn="base">
        <a:spcBef>
          <a:spcPct val="40000"/>
        </a:spcBef>
        <a:spcAft>
          <a:spcPct val="0"/>
        </a:spcAft>
        <a:buClr>
          <a:schemeClr val="accent1"/>
        </a:buClr>
        <a:buSzPct val="75000"/>
        <a:buFont typeface="Wingdings" pitchFamily="2" charset="2"/>
        <a:buChar char="l"/>
        <a:defRPr sz="1400">
          <a:solidFill>
            <a:schemeClr val="tx1"/>
          </a:solidFill>
          <a:latin typeface="+mn-lt"/>
          <a:cs typeface="+mn-cs"/>
        </a:defRPr>
      </a:lvl3pPr>
      <a:lvl4pPr marL="538163" indent="-177800" algn="l" rtl="0" fontAlgn="base">
        <a:spcBef>
          <a:spcPct val="40000"/>
        </a:spcBef>
        <a:spcAft>
          <a:spcPct val="0"/>
        </a:spcAft>
        <a:buClr>
          <a:schemeClr val="accent1"/>
        </a:buClr>
        <a:buSzPct val="85000"/>
        <a:buFont typeface="Symbol" pitchFamily="18" charset="2"/>
        <a:buChar char="-"/>
        <a:defRPr sz="1400">
          <a:solidFill>
            <a:schemeClr val="tx1"/>
          </a:solidFill>
          <a:latin typeface="+mn-lt"/>
          <a:cs typeface="+mn-cs"/>
        </a:defRPr>
      </a:lvl4pPr>
      <a:lvl5pPr marL="722313" indent="-179388" algn="l" rtl="0" fontAlgn="base">
        <a:spcBef>
          <a:spcPct val="40000"/>
        </a:spcBef>
        <a:spcAft>
          <a:spcPct val="0"/>
        </a:spcAft>
        <a:buClr>
          <a:schemeClr val="accent1"/>
        </a:buClr>
        <a:buSzPct val="75000"/>
        <a:buFont typeface="Wingdings" pitchFamily="2" charset="2"/>
        <a:buChar char="l"/>
        <a:defRPr sz="1400">
          <a:solidFill>
            <a:schemeClr val="tx1"/>
          </a:solidFill>
          <a:latin typeface="+mn-lt"/>
          <a:cs typeface="+mn-cs"/>
        </a:defRPr>
      </a:lvl5pPr>
      <a:lvl6pPr marL="1179513" indent="-179388" algn="l" rtl="0" fontAlgn="base">
        <a:spcBef>
          <a:spcPct val="40000"/>
        </a:spcBef>
        <a:spcAft>
          <a:spcPct val="0"/>
        </a:spcAft>
        <a:buClr>
          <a:schemeClr val="accent1"/>
        </a:buClr>
        <a:buSzPct val="75000"/>
        <a:buFont typeface="Wingdings" pitchFamily="2" charset="2"/>
        <a:buChar char="l"/>
        <a:defRPr sz="1400">
          <a:solidFill>
            <a:schemeClr val="tx1"/>
          </a:solidFill>
          <a:latin typeface="+mn-lt"/>
          <a:cs typeface="+mn-cs"/>
        </a:defRPr>
      </a:lvl6pPr>
      <a:lvl7pPr marL="1636713" indent="-179388" algn="l" rtl="0" fontAlgn="base">
        <a:spcBef>
          <a:spcPct val="40000"/>
        </a:spcBef>
        <a:spcAft>
          <a:spcPct val="0"/>
        </a:spcAft>
        <a:buClr>
          <a:schemeClr val="accent1"/>
        </a:buClr>
        <a:buSzPct val="75000"/>
        <a:buFont typeface="Wingdings" pitchFamily="2" charset="2"/>
        <a:buChar char="l"/>
        <a:defRPr sz="1400">
          <a:solidFill>
            <a:schemeClr val="tx1"/>
          </a:solidFill>
          <a:latin typeface="+mn-lt"/>
          <a:cs typeface="+mn-cs"/>
        </a:defRPr>
      </a:lvl7pPr>
      <a:lvl8pPr marL="2093913" indent="-179388" algn="l" rtl="0" fontAlgn="base">
        <a:spcBef>
          <a:spcPct val="40000"/>
        </a:spcBef>
        <a:spcAft>
          <a:spcPct val="0"/>
        </a:spcAft>
        <a:buClr>
          <a:schemeClr val="accent1"/>
        </a:buClr>
        <a:buSzPct val="75000"/>
        <a:buFont typeface="Wingdings" pitchFamily="2" charset="2"/>
        <a:buChar char="l"/>
        <a:defRPr sz="1400">
          <a:solidFill>
            <a:schemeClr val="tx1"/>
          </a:solidFill>
          <a:latin typeface="+mn-lt"/>
          <a:cs typeface="+mn-cs"/>
        </a:defRPr>
      </a:lvl8pPr>
      <a:lvl9pPr marL="2551113" indent="-179388" algn="l" rtl="0" fontAlgn="base">
        <a:spcBef>
          <a:spcPct val="40000"/>
        </a:spcBef>
        <a:spcAft>
          <a:spcPct val="0"/>
        </a:spcAft>
        <a:buClr>
          <a:schemeClr val="accent1"/>
        </a:buClr>
        <a:buSzPct val="75000"/>
        <a:buFont typeface="Wingdings" pitchFamily="2" charset="2"/>
        <a:buChar char="l"/>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24944" name="Picture 16" descr="PowerPoint-Graphics-4_US"/>
          <p:cNvPicPr>
            <a:picLocks noChangeAspect="1" noChangeArrowheads="1"/>
          </p:cNvPicPr>
          <p:nvPr/>
        </p:nvPicPr>
        <p:blipFill>
          <a:blip r:embed="rId8" cstate="print"/>
          <a:srcRect/>
          <a:stretch>
            <a:fillRect/>
          </a:stretch>
        </p:blipFill>
        <p:spPr bwMode="auto">
          <a:xfrm>
            <a:off x="0" y="0"/>
            <a:ext cx="9140825" cy="1027113"/>
          </a:xfrm>
          <a:prstGeom prst="rect">
            <a:avLst/>
          </a:prstGeom>
          <a:noFill/>
        </p:spPr>
      </p:pic>
      <p:sp>
        <p:nvSpPr>
          <p:cNvPr id="8" name="Line 10"/>
          <p:cNvSpPr>
            <a:spLocks noChangeShapeType="1"/>
          </p:cNvSpPr>
          <p:nvPr/>
        </p:nvSpPr>
        <p:spPr bwMode="auto">
          <a:xfrm>
            <a:off x="323850" y="6373813"/>
            <a:ext cx="8540750" cy="0"/>
          </a:xfrm>
          <a:prstGeom prst="line">
            <a:avLst/>
          </a:prstGeom>
          <a:noFill/>
          <a:ln w="3175">
            <a:solidFill>
              <a:srgbClr val="000000"/>
            </a:solidFill>
            <a:round/>
            <a:headEnd/>
            <a:tailEnd/>
          </a:ln>
        </p:spPr>
        <p:txBody>
          <a:bodyPr/>
          <a:lstStyle/>
          <a:p>
            <a:pPr fontAlgn="base">
              <a:spcBef>
                <a:spcPct val="50000"/>
              </a:spcBef>
              <a:spcAft>
                <a:spcPct val="0"/>
              </a:spcAft>
            </a:pPr>
            <a:endParaRPr lang="en-GB" sz="1200" dirty="0">
              <a:solidFill>
                <a:srgbClr val="000000"/>
              </a:solidFill>
            </a:endParaRPr>
          </a:p>
        </p:txBody>
      </p:sp>
      <p:sp>
        <p:nvSpPr>
          <p:cNvPr id="124934" name="Rectangle 2"/>
          <p:cNvSpPr>
            <a:spLocks noGrp="1" noChangeArrowheads="1"/>
          </p:cNvSpPr>
          <p:nvPr>
            <p:ph type="title"/>
          </p:nvPr>
        </p:nvSpPr>
        <p:spPr bwMode="gray">
          <a:xfrm>
            <a:off x="323850" y="115888"/>
            <a:ext cx="8545513" cy="792162"/>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124935" name="Rectangle 3"/>
          <p:cNvSpPr>
            <a:spLocks noGrp="1" noChangeArrowheads="1"/>
          </p:cNvSpPr>
          <p:nvPr>
            <p:ph type="body" idx="1"/>
          </p:nvPr>
        </p:nvSpPr>
        <p:spPr bwMode="auto">
          <a:xfrm>
            <a:off x="323850" y="1316736"/>
            <a:ext cx="8545513" cy="47926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13" name="Slide Number Placeholder 6"/>
          <p:cNvSpPr>
            <a:spLocks noGrp="1"/>
          </p:cNvSpPr>
          <p:nvPr>
            <p:ph type="sldNum" sz="quarter" idx="4"/>
          </p:nvPr>
        </p:nvSpPr>
        <p:spPr bwMode="auto">
          <a:xfrm>
            <a:off x="8297863" y="6386513"/>
            <a:ext cx="658812" cy="2794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spcBef>
                <a:spcPct val="40000"/>
              </a:spcBef>
              <a:defRPr sz="900">
                <a:solidFill>
                  <a:srgbClr val="00338D"/>
                </a:solidFill>
              </a:defRPr>
            </a:lvl1pPr>
          </a:lstStyle>
          <a:p>
            <a:pPr fontAlgn="base">
              <a:spcAft>
                <a:spcPct val="0"/>
              </a:spcAft>
            </a:pPr>
            <a:fld id="{6D49FD3D-19A4-4CD6-B5DC-9F70D0E67907}" type="slidenum">
              <a:rPr lang="en-GB"/>
              <a:pPr fontAlgn="base">
                <a:spcAft>
                  <a:spcPct val="0"/>
                </a:spcAft>
              </a:pPr>
              <a:t>‹#›</a:t>
            </a:fld>
            <a:endParaRPr lang="en-GB" dirty="0"/>
          </a:p>
        </p:txBody>
      </p:sp>
      <p:sp>
        <p:nvSpPr>
          <p:cNvPr id="10" name="Text Box 8"/>
          <p:cNvSpPr txBox="1">
            <a:spLocks noChangeArrowheads="1"/>
          </p:cNvSpPr>
          <p:nvPr/>
        </p:nvSpPr>
        <p:spPr bwMode="auto">
          <a:xfrm>
            <a:off x="323850" y="6400800"/>
            <a:ext cx="3328988" cy="400110"/>
          </a:xfrm>
          <a:prstGeom prst="rect">
            <a:avLst/>
          </a:prstGeom>
          <a:noFill/>
          <a:ln w="9525">
            <a:noFill/>
            <a:miter lim="800000"/>
            <a:headEnd/>
            <a:tailEnd/>
          </a:ln>
          <a:effectLst/>
        </p:spPr>
        <p:txBody>
          <a:bodyPr lIns="0" rIns="0">
            <a:spAutoFit/>
          </a:bodyPr>
          <a:lstStyle/>
          <a:p>
            <a:pPr fontAlgn="base">
              <a:spcBef>
                <a:spcPct val="40000"/>
              </a:spcBef>
              <a:spcAft>
                <a:spcPct val="0"/>
              </a:spcAft>
            </a:pPr>
            <a:r>
              <a:rPr lang="en-US" sz="500" dirty="0" smtClean="0">
                <a:solidFill>
                  <a:srgbClr val="00338D"/>
                </a:solidFill>
              </a:rPr>
              <a:t>© 2010 KPMG LLP, a Delaware limited liability partnership and the U.S. member firm of the KPMG network of independent member firms affiliated with KPMG International Cooperative (“KPMG International”), a Swiss entity. All rights reserved. Trademark (Logo) Disclaimer: KPMG and the KPMG logo are registered trademarks of KPMG International Cooperative (“KPMG International”), a Swiss entity. 32471WDC</a:t>
            </a:r>
            <a:endParaRPr lang="en-US" sz="500" dirty="0">
              <a:solidFill>
                <a:srgbClr val="00338D"/>
              </a:solidFill>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Lst>
  <p:hf hdr="0"/>
  <p:txStyles>
    <p:titleStyle>
      <a:lvl1pPr algn="l" rtl="0" eaLnBrk="1" fontAlgn="base" hangingPunct="1">
        <a:spcBef>
          <a:spcPct val="40000"/>
        </a:spcBef>
        <a:spcAft>
          <a:spcPct val="0"/>
        </a:spcAft>
        <a:defRPr sz="2200" b="1">
          <a:solidFill>
            <a:schemeClr val="bg1"/>
          </a:solidFill>
          <a:latin typeface="+mj-lt"/>
          <a:ea typeface="+mj-ea"/>
          <a:cs typeface="+mj-cs"/>
        </a:defRPr>
      </a:lvl1pPr>
      <a:lvl2pPr algn="l" rtl="0" eaLnBrk="1" fontAlgn="base" hangingPunct="1">
        <a:spcBef>
          <a:spcPct val="40000"/>
        </a:spcBef>
        <a:spcAft>
          <a:spcPct val="0"/>
        </a:spcAft>
        <a:defRPr b="1">
          <a:solidFill>
            <a:schemeClr val="bg1"/>
          </a:solidFill>
          <a:latin typeface="Arial" charset="0"/>
          <a:cs typeface="Arial" charset="0"/>
        </a:defRPr>
      </a:lvl2pPr>
      <a:lvl3pPr algn="l" rtl="0" eaLnBrk="1" fontAlgn="base" hangingPunct="1">
        <a:spcBef>
          <a:spcPct val="40000"/>
        </a:spcBef>
        <a:spcAft>
          <a:spcPct val="0"/>
        </a:spcAft>
        <a:defRPr b="1">
          <a:solidFill>
            <a:schemeClr val="bg1"/>
          </a:solidFill>
          <a:latin typeface="Arial" charset="0"/>
          <a:cs typeface="Arial" charset="0"/>
        </a:defRPr>
      </a:lvl3pPr>
      <a:lvl4pPr algn="l" rtl="0" eaLnBrk="1" fontAlgn="base" hangingPunct="1">
        <a:spcBef>
          <a:spcPct val="40000"/>
        </a:spcBef>
        <a:spcAft>
          <a:spcPct val="0"/>
        </a:spcAft>
        <a:defRPr b="1">
          <a:solidFill>
            <a:schemeClr val="bg1"/>
          </a:solidFill>
          <a:latin typeface="Arial" charset="0"/>
          <a:cs typeface="Arial" charset="0"/>
        </a:defRPr>
      </a:lvl4pPr>
      <a:lvl5pPr algn="l" rtl="0" eaLnBrk="1" fontAlgn="base" hangingPunct="1">
        <a:spcBef>
          <a:spcPct val="40000"/>
        </a:spcBef>
        <a:spcAft>
          <a:spcPct val="0"/>
        </a:spcAft>
        <a:defRPr b="1">
          <a:solidFill>
            <a:schemeClr val="bg1"/>
          </a:solidFill>
          <a:latin typeface="Arial" charset="0"/>
          <a:cs typeface="Arial" charset="0"/>
        </a:defRPr>
      </a:lvl5pPr>
      <a:lvl6pPr marL="457200" algn="l" rtl="0" eaLnBrk="1" fontAlgn="base" hangingPunct="1">
        <a:spcBef>
          <a:spcPct val="40000"/>
        </a:spcBef>
        <a:spcAft>
          <a:spcPct val="0"/>
        </a:spcAft>
        <a:defRPr b="1">
          <a:solidFill>
            <a:schemeClr val="bg1"/>
          </a:solidFill>
          <a:latin typeface="Arial" charset="0"/>
          <a:cs typeface="Arial" charset="0"/>
        </a:defRPr>
      </a:lvl6pPr>
      <a:lvl7pPr marL="914400" algn="l" rtl="0" eaLnBrk="1" fontAlgn="base" hangingPunct="1">
        <a:spcBef>
          <a:spcPct val="40000"/>
        </a:spcBef>
        <a:spcAft>
          <a:spcPct val="0"/>
        </a:spcAft>
        <a:defRPr b="1">
          <a:solidFill>
            <a:schemeClr val="bg1"/>
          </a:solidFill>
          <a:latin typeface="Arial" charset="0"/>
          <a:cs typeface="Arial" charset="0"/>
        </a:defRPr>
      </a:lvl7pPr>
      <a:lvl8pPr marL="1371600" algn="l" rtl="0" eaLnBrk="1" fontAlgn="base" hangingPunct="1">
        <a:spcBef>
          <a:spcPct val="40000"/>
        </a:spcBef>
        <a:spcAft>
          <a:spcPct val="0"/>
        </a:spcAft>
        <a:defRPr b="1">
          <a:solidFill>
            <a:schemeClr val="bg1"/>
          </a:solidFill>
          <a:latin typeface="Arial" charset="0"/>
          <a:cs typeface="Arial" charset="0"/>
        </a:defRPr>
      </a:lvl8pPr>
      <a:lvl9pPr marL="1828800" algn="l" rtl="0" eaLnBrk="1" fontAlgn="base" hangingPunct="1">
        <a:spcBef>
          <a:spcPct val="40000"/>
        </a:spcBef>
        <a:spcAft>
          <a:spcPct val="0"/>
        </a:spcAft>
        <a:defRPr b="1">
          <a:solidFill>
            <a:schemeClr val="bg1"/>
          </a:solidFill>
          <a:latin typeface="Arial" charset="0"/>
          <a:cs typeface="Arial" charset="0"/>
        </a:defRPr>
      </a:lvl9pPr>
    </p:titleStyle>
    <p:bodyStyle>
      <a:lvl1pPr algn="l" rtl="0" eaLnBrk="1" fontAlgn="base" hangingPunct="1">
        <a:spcBef>
          <a:spcPct val="40000"/>
        </a:spcBef>
        <a:spcAft>
          <a:spcPct val="0"/>
        </a:spcAft>
        <a:defRPr sz="1800" b="1">
          <a:solidFill>
            <a:schemeClr val="accent1"/>
          </a:solidFill>
          <a:latin typeface="+mn-lt"/>
          <a:ea typeface="+mn-ea"/>
          <a:cs typeface="+mn-cs"/>
        </a:defRPr>
      </a:lvl1pPr>
      <a:lvl2pPr marL="1588" algn="l" rtl="0" eaLnBrk="1" fontAlgn="base" hangingPunct="1">
        <a:spcBef>
          <a:spcPct val="40000"/>
        </a:spcBef>
        <a:spcAft>
          <a:spcPct val="0"/>
        </a:spcAft>
        <a:defRPr sz="1800">
          <a:solidFill>
            <a:schemeClr val="tx1"/>
          </a:solidFill>
          <a:latin typeface="+mn-lt"/>
          <a:cs typeface="+mn-cs"/>
        </a:defRPr>
      </a:lvl2pPr>
      <a:lvl3pPr marL="228600" indent="-225425" algn="l" rtl="0" eaLnBrk="1" fontAlgn="base" hangingPunct="1">
        <a:spcBef>
          <a:spcPct val="40000"/>
        </a:spcBef>
        <a:spcAft>
          <a:spcPct val="0"/>
        </a:spcAft>
        <a:buClr>
          <a:schemeClr val="accent1"/>
        </a:buClr>
        <a:buSzPct val="70000"/>
        <a:buFont typeface="Wingdings" pitchFamily="2" charset="2"/>
        <a:buChar char="l"/>
        <a:defRPr sz="1800">
          <a:solidFill>
            <a:schemeClr val="tx1"/>
          </a:solidFill>
          <a:latin typeface="+mn-lt"/>
          <a:cs typeface="+mn-cs"/>
        </a:defRPr>
      </a:lvl3pPr>
      <a:lvl4pPr marL="457200" indent="-228600" algn="l" rtl="0" eaLnBrk="1" fontAlgn="base" hangingPunct="1">
        <a:spcBef>
          <a:spcPct val="40000"/>
        </a:spcBef>
        <a:spcAft>
          <a:spcPct val="0"/>
        </a:spcAft>
        <a:buClr>
          <a:schemeClr val="accent1"/>
        </a:buClr>
        <a:buSzPct val="85000"/>
        <a:buFont typeface="Symbol" pitchFamily="18" charset="2"/>
        <a:buChar char="-"/>
        <a:defRPr sz="1800">
          <a:solidFill>
            <a:schemeClr val="tx1"/>
          </a:solidFill>
          <a:latin typeface="+mn-lt"/>
          <a:cs typeface="+mn-cs"/>
        </a:defRPr>
      </a:lvl4pPr>
      <a:lvl5pPr marL="685800" indent="-238125" algn="l" rtl="0" eaLnBrk="1" fontAlgn="base" hangingPunct="1">
        <a:spcBef>
          <a:spcPct val="40000"/>
        </a:spcBef>
        <a:spcAft>
          <a:spcPct val="0"/>
        </a:spcAft>
        <a:buClr>
          <a:schemeClr val="accent1"/>
        </a:buClr>
        <a:buSzPct val="70000"/>
        <a:buFont typeface="Wingdings" pitchFamily="2" charset="2"/>
        <a:buChar char="l"/>
        <a:defRPr sz="1800">
          <a:solidFill>
            <a:schemeClr val="tx1"/>
          </a:solidFill>
          <a:latin typeface="+mn-lt"/>
          <a:cs typeface="+mn-cs"/>
        </a:defRPr>
      </a:lvl5pPr>
      <a:lvl6pPr marL="914400" indent="-228600" algn="l" rtl="0" eaLnBrk="1" fontAlgn="base" hangingPunct="1">
        <a:spcBef>
          <a:spcPct val="40000"/>
        </a:spcBef>
        <a:spcAft>
          <a:spcPct val="0"/>
        </a:spcAft>
        <a:buClr>
          <a:schemeClr val="accent1"/>
        </a:buClr>
        <a:buSzPct val="70000"/>
        <a:buFont typeface="Arial" pitchFamily="34" charset="0"/>
        <a:buChar char="–"/>
        <a:defRPr sz="1800" baseline="0">
          <a:solidFill>
            <a:schemeClr val="tx1"/>
          </a:solidFill>
          <a:latin typeface="+mn-lt"/>
          <a:cs typeface="+mn-cs"/>
        </a:defRPr>
      </a:lvl6pPr>
      <a:lvl7pPr marL="1454150" indent="-179388" algn="l" rtl="0" eaLnBrk="1" fontAlgn="base" hangingPunct="1">
        <a:spcBef>
          <a:spcPct val="40000"/>
        </a:spcBef>
        <a:spcAft>
          <a:spcPct val="0"/>
        </a:spcAft>
        <a:buClr>
          <a:schemeClr val="accent1"/>
        </a:buClr>
        <a:buSzPct val="70000"/>
        <a:buFont typeface="Wingdings" pitchFamily="2" charset="2"/>
        <a:buChar char="l"/>
        <a:defRPr sz="1400">
          <a:solidFill>
            <a:schemeClr val="tx1"/>
          </a:solidFill>
          <a:latin typeface="+mn-lt"/>
          <a:cs typeface="+mn-cs"/>
        </a:defRPr>
      </a:lvl7pPr>
      <a:lvl8pPr marL="1911350" indent="-179388" algn="l" rtl="0" eaLnBrk="1" fontAlgn="base" hangingPunct="1">
        <a:spcBef>
          <a:spcPct val="40000"/>
        </a:spcBef>
        <a:spcAft>
          <a:spcPct val="0"/>
        </a:spcAft>
        <a:buClr>
          <a:schemeClr val="accent1"/>
        </a:buClr>
        <a:buSzPct val="70000"/>
        <a:buFont typeface="Wingdings" pitchFamily="2" charset="2"/>
        <a:buChar char="l"/>
        <a:defRPr sz="1400">
          <a:solidFill>
            <a:schemeClr val="tx1"/>
          </a:solidFill>
          <a:latin typeface="+mn-lt"/>
          <a:cs typeface="+mn-cs"/>
        </a:defRPr>
      </a:lvl8pPr>
      <a:lvl9pPr marL="2368550" indent="-179388" algn="l" rtl="0" eaLnBrk="1" fontAlgn="base" hangingPunct="1">
        <a:spcBef>
          <a:spcPct val="40000"/>
        </a:spcBef>
        <a:spcAft>
          <a:spcPct val="0"/>
        </a:spcAft>
        <a:buClr>
          <a:schemeClr val="accent1"/>
        </a:buClr>
        <a:buSzPct val="70000"/>
        <a:buFont typeface="Wingdings" pitchFamily="2" charset="2"/>
        <a:buChar char="l"/>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mailto:ekleinbard@law.usc.edu" TargetMode="External"/><Relationship Id="rId2" Type="http://schemas.openxmlformats.org/officeDocument/2006/relationships/hyperlink" Target="mailto:vhammer@Kpmg.com" TargetMode="External"/><Relationship Id="rId1" Type="http://schemas.openxmlformats.org/officeDocument/2006/relationships/slideLayout" Target="../slideLayouts/slideLayout4.xml"/><Relationship Id="rId4" Type="http://schemas.openxmlformats.org/officeDocument/2006/relationships/hyperlink" Target="mailto:Stephen.Larson@irscounsel.treas.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3657600" y="1981200"/>
            <a:ext cx="5257800" cy="2160240"/>
          </a:xfrm>
        </p:spPr>
        <p:txBody>
          <a:bodyPr/>
          <a:lstStyle/>
          <a:p>
            <a:pPr algn="l"/>
            <a:r>
              <a:rPr lang="en-US" sz="2000" dirty="0" err="1" smtClean="0"/>
              <a:t>Practising</a:t>
            </a:r>
            <a:r>
              <a:rPr lang="en-US" sz="2000" dirty="0" smtClean="0"/>
              <a:t> Law </a:t>
            </a:r>
            <a:r>
              <a:rPr lang="en-US" sz="2000" dirty="0" smtClean="0"/>
              <a:t>Institute</a:t>
            </a:r>
            <a:r>
              <a:rPr lang="en-US" sz="3200" dirty="0" smtClean="0"/>
              <a:t/>
            </a:r>
            <a:br>
              <a:rPr lang="en-US" sz="3200" dirty="0" smtClean="0"/>
            </a:br>
            <a:r>
              <a:rPr lang="en-US" sz="3200" dirty="0" smtClean="0"/>
              <a:t/>
            </a:r>
            <a:br>
              <a:rPr lang="en-US" sz="3200" dirty="0" smtClean="0"/>
            </a:br>
            <a:r>
              <a:rPr lang="en-US" sz="3200" dirty="0" smtClean="0"/>
              <a:t>Financial Products and Transactions  </a:t>
            </a:r>
            <a:r>
              <a:rPr lang="en-US" dirty="0" smtClean="0"/>
              <a:t/>
            </a:r>
            <a:br>
              <a:rPr lang="en-US" dirty="0" smtClean="0"/>
            </a:br>
            <a:endParaRPr lang="en-US" dirty="0"/>
          </a:p>
        </p:txBody>
      </p:sp>
      <p:sp>
        <p:nvSpPr>
          <p:cNvPr id="10" name="Rectangle 3"/>
          <p:cNvSpPr txBox="1">
            <a:spLocks noChangeArrowheads="1"/>
          </p:cNvSpPr>
          <p:nvPr/>
        </p:nvSpPr>
        <p:spPr>
          <a:xfrm>
            <a:off x="4419600" y="4038600"/>
            <a:ext cx="4359275" cy="2667000"/>
          </a:xfrm>
          <a:prstGeom prst="rect">
            <a:avLst/>
          </a:prstGeom>
          <a:noFill/>
        </p:spPr>
        <p:txBody>
          <a:bodyPr/>
          <a:lstStyle/>
          <a:p>
            <a:pPr marL="0" marR="0" lvl="0" indent="0" algn="r" defTabSz="914400" rtl="0" eaLnBrk="1" fontAlgn="base" latinLnBrk="0" hangingPunct="1">
              <a:lnSpc>
                <a:spcPct val="100000"/>
              </a:lnSpc>
              <a:spcBef>
                <a:spcPts val="48"/>
              </a:spcBef>
              <a:spcAft>
                <a:spcPct val="0"/>
              </a:spcAft>
              <a:buClrTx/>
              <a:buSzTx/>
              <a:buFontTx/>
              <a:buNone/>
              <a:tabLst/>
              <a:defRPr/>
            </a:pPr>
            <a:endParaRPr kumimoji="0" lang="en-US" sz="1200" b="0" i="0" u="none" strike="noStrike" kern="0" cap="none" spc="0" normalizeH="0" baseline="0" noProof="0" dirty="0" smtClean="0">
              <a:ln>
                <a:noFill/>
              </a:ln>
              <a:solidFill>
                <a:schemeClr val="bg1"/>
              </a:solidFill>
              <a:effectLst/>
              <a:uLnTx/>
              <a:uFillTx/>
              <a:latin typeface="+mn-lt"/>
              <a:ea typeface="+mn-ea"/>
              <a:cs typeface="+mn-cs"/>
            </a:endParaRPr>
          </a:p>
          <a:p>
            <a:pPr marL="0" marR="0" lvl="0" indent="0" algn="r" defTabSz="914400" rtl="0" eaLnBrk="1" fontAlgn="base" latinLnBrk="0" hangingPunct="1">
              <a:lnSpc>
                <a:spcPct val="100000"/>
              </a:lnSpc>
              <a:spcBef>
                <a:spcPts val="48"/>
              </a:spcBef>
              <a:spcAft>
                <a:spcPct val="0"/>
              </a:spcAft>
              <a:buClrTx/>
              <a:buSzTx/>
              <a:buFontTx/>
              <a:buNone/>
              <a:tabLst/>
              <a:defRPr/>
            </a:pPr>
            <a:endParaRPr kumimoji="0" lang="en-US" sz="1200" b="0" i="0" u="none" strike="noStrike" kern="0" cap="none" spc="0" normalizeH="0" baseline="0" noProof="0" dirty="0" smtClean="0">
              <a:ln>
                <a:noFill/>
              </a:ln>
              <a:solidFill>
                <a:schemeClr val="bg1"/>
              </a:solidFill>
              <a:effectLst/>
              <a:uLnTx/>
              <a:uFillTx/>
              <a:latin typeface="+mn-lt"/>
              <a:ea typeface="+mn-ea"/>
              <a:cs typeface="+mn-cs"/>
            </a:endParaRPr>
          </a:p>
          <a:p>
            <a:pPr marL="0" marR="0" lvl="0" indent="0" algn="r" defTabSz="914400" rtl="0" eaLnBrk="1" fontAlgn="base" latinLnBrk="0" hangingPunct="1">
              <a:lnSpc>
                <a:spcPct val="100000"/>
              </a:lnSpc>
              <a:spcBef>
                <a:spcPts val="48"/>
              </a:spcBef>
              <a:spcAft>
                <a:spcPct val="0"/>
              </a:spcAft>
              <a:buClrTx/>
              <a:buSzTx/>
              <a:buFontTx/>
              <a:buNone/>
              <a:tabLst/>
              <a:defRPr/>
            </a:pPr>
            <a:r>
              <a:rPr lang="en-US" sz="1400" b="1" kern="0" dirty="0" smtClean="0">
                <a:solidFill>
                  <a:schemeClr val="bg1"/>
                </a:solidFill>
              </a:rPr>
              <a:t>Viva Hammer</a:t>
            </a:r>
          </a:p>
          <a:p>
            <a:pPr marL="0" marR="0" lvl="0" indent="0" algn="r" defTabSz="914400" rtl="0" eaLnBrk="1" fontAlgn="base" latinLnBrk="0" hangingPunct="1">
              <a:lnSpc>
                <a:spcPct val="100000"/>
              </a:lnSpc>
              <a:spcBef>
                <a:spcPts val="48"/>
              </a:spcBef>
              <a:spcAft>
                <a:spcPct val="0"/>
              </a:spcAft>
              <a:buClrTx/>
              <a:buSzTx/>
              <a:buFontTx/>
              <a:buNone/>
              <a:tabLst/>
              <a:defRPr/>
            </a:pPr>
            <a:r>
              <a:rPr lang="en-US" sz="1400" i="1" kern="0" dirty="0" smtClean="0">
                <a:solidFill>
                  <a:schemeClr val="bg1"/>
                </a:solidFill>
              </a:rPr>
              <a:t>KPMG, LLP -- Washington National Tax</a:t>
            </a:r>
          </a:p>
          <a:p>
            <a:pPr marL="0" marR="0" lvl="0" indent="0" algn="r" defTabSz="914400" rtl="0" eaLnBrk="1" fontAlgn="base" latinLnBrk="0" hangingPunct="1">
              <a:lnSpc>
                <a:spcPct val="100000"/>
              </a:lnSpc>
              <a:spcBef>
                <a:spcPts val="48"/>
              </a:spcBef>
              <a:spcAft>
                <a:spcPct val="0"/>
              </a:spcAft>
              <a:buClrTx/>
              <a:buSzTx/>
              <a:buFontTx/>
              <a:buNone/>
              <a:tabLst/>
              <a:defRPr/>
            </a:pPr>
            <a:endParaRPr lang="en-US" sz="1400" i="1" kern="0" dirty="0" smtClean="0">
              <a:solidFill>
                <a:schemeClr val="bg1"/>
              </a:solidFill>
            </a:endParaRPr>
          </a:p>
          <a:p>
            <a:pPr marL="0" marR="0" lvl="0" indent="0" algn="r" defTabSz="914400" rtl="0" eaLnBrk="1" fontAlgn="base" latinLnBrk="0" hangingPunct="1">
              <a:lnSpc>
                <a:spcPct val="100000"/>
              </a:lnSpc>
              <a:spcBef>
                <a:spcPts val="48"/>
              </a:spcBef>
              <a:spcAft>
                <a:spcPct val="0"/>
              </a:spcAft>
              <a:buClrTx/>
              <a:buSzTx/>
              <a:buFontTx/>
              <a:buNone/>
              <a:tabLst/>
              <a:defRPr/>
            </a:pPr>
            <a:r>
              <a:rPr lang="en-US" sz="1400" b="1" kern="0" dirty="0" smtClean="0">
                <a:solidFill>
                  <a:schemeClr val="bg1"/>
                </a:solidFill>
              </a:rPr>
              <a:t>Edward </a:t>
            </a:r>
            <a:r>
              <a:rPr lang="en-US" sz="1400" b="1" kern="0" dirty="0" err="1" smtClean="0">
                <a:solidFill>
                  <a:schemeClr val="bg1"/>
                </a:solidFill>
              </a:rPr>
              <a:t>Kleinbard</a:t>
            </a:r>
            <a:endParaRPr lang="en-US" sz="1400" b="1" kern="0" dirty="0" smtClean="0">
              <a:solidFill>
                <a:schemeClr val="bg1"/>
              </a:solidFill>
            </a:endParaRPr>
          </a:p>
          <a:p>
            <a:pPr marL="0" marR="0" lvl="0" indent="0" algn="r" defTabSz="914400" rtl="0" eaLnBrk="1" fontAlgn="base" latinLnBrk="0" hangingPunct="1">
              <a:lnSpc>
                <a:spcPct val="100000"/>
              </a:lnSpc>
              <a:spcBef>
                <a:spcPts val="48"/>
              </a:spcBef>
              <a:spcAft>
                <a:spcPct val="0"/>
              </a:spcAft>
              <a:buClrTx/>
              <a:buSzTx/>
              <a:buFontTx/>
              <a:buNone/>
              <a:tabLst/>
              <a:defRPr/>
            </a:pPr>
            <a:r>
              <a:rPr lang="en-US" sz="1400" i="1" kern="0" dirty="0" smtClean="0">
                <a:solidFill>
                  <a:schemeClr val="bg1"/>
                </a:solidFill>
              </a:rPr>
              <a:t>USC Law School</a:t>
            </a:r>
          </a:p>
          <a:p>
            <a:pPr marL="0" marR="0" lvl="0" indent="0" algn="r" defTabSz="914400" rtl="0" eaLnBrk="1" fontAlgn="base" latinLnBrk="0" hangingPunct="1">
              <a:lnSpc>
                <a:spcPct val="100000"/>
              </a:lnSpc>
              <a:spcBef>
                <a:spcPts val="48"/>
              </a:spcBef>
              <a:spcAft>
                <a:spcPct val="0"/>
              </a:spcAft>
              <a:buClrTx/>
              <a:buSzTx/>
              <a:buFontTx/>
              <a:buNone/>
              <a:tabLst/>
              <a:defRPr/>
            </a:pPr>
            <a:endParaRPr lang="en-US" sz="1400" i="1" kern="0" dirty="0" smtClean="0">
              <a:solidFill>
                <a:schemeClr val="bg1"/>
              </a:solidFill>
            </a:endParaRPr>
          </a:p>
          <a:p>
            <a:pPr marL="0" marR="0" lvl="0" indent="0" algn="r" defTabSz="914400" rtl="0" eaLnBrk="1" fontAlgn="base" latinLnBrk="0" hangingPunct="1">
              <a:lnSpc>
                <a:spcPct val="100000"/>
              </a:lnSpc>
              <a:spcBef>
                <a:spcPts val="48"/>
              </a:spcBef>
              <a:spcAft>
                <a:spcPct val="0"/>
              </a:spcAft>
              <a:buClrTx/>
              <a:buSzTx/>
              <a:buFontTx/>
              <a:buNone/>
              <a:tabLst/>
              <a:defRPr/>
            </a:pPr>
            <a:r>
              <a:rPr lang="en-US" sz="1400" b="1" kern="0" dirty="0" smtClean="0">
                <a:solidFill>
                  <a:schemeClr val="bg1"/>
                </a:solidFill>
              </a:rPr>
              <a:t>Stephen R. Larson</a:t>
            </a:r>
          </a:p>
          <a:p>
            <a:pPr marL="0" marR="0" lvl="0" indent="0" algn="r" defTabSz="914400" rtl="0" eaLnBrk="1" fontAlgn="base" latinLnBrk="0" hangingPunct="1">
              <a:lnSpc>
                <a:spcPct val="100000"/>
              </a:lnSpc>
              <a:spcBef>
                <a:spcPts val="48"/>
              </a:spcBef>
              <a:spcAft>
                <a:spcPct val="0"/>
              </a:spcAft>
              <a:buClrTx/>
              <a:buSzTx/>
              <a:buFontTx/>
              <a:buNone/>
              <a:tabLst/>
              <a:defRPr/>
            </a:pPr>
            <a:r>
              <a:rPr lang="en-US" sz="1400" i="1" kern="0" dirty="0" smtClean="0">
                <a:solidFill>
                  <a:schemeClr val="bg1"/>
                </a:solidFill>
              </a:rPr>
              <a:t>IRS -- Associate Chief </a:t>
            </a:r>
            <a:r>
              <a:rPr lang="en-US" sz="1400" i="1" kern="0" dirty="0" smtClean="0">
                <a:solidFill>
                  <a:schemeClr val="bg1"/>
                </a:solidFill>
              </a:rPr>
              <a:t>Counsel - FIP</a:t>
            </a:r>
            <a:endParaRPr lang="en-US" sz="1400" i="1" kern="0" dirty="0" smtClean="0">
              <a:solidFill>
                <a:schemeClr val="bg1"/>
              </a:solidFill>
            </a:endParaRPr>
          </a:p>
          <a:p>
            <a:pPr marL="0" marR="0" lvl="0" indent="0" algn="r" defTabSz="914400" rtl="0" eaLnBrk="1" fontAlgn="base" latinLnBrk="0" hangingPunct="1">
              <a:lnSpc>
                <a:spcPct val="100000"/>
              </a:lnSpc>
              <a:spcBef>
                <a:spcPts val="48"/>
              </a:spcBef>
              <a:spcAft>
                <a:spcPct val="0"/>
              </a:spcAft>
              <a:buClrTx/>
              <a:buSzTx/>
              <a:buFontTx/>
              <a:buNone/>
              <a:tabLst/>
              <a:defRPr/>
            </a:pPr>
            <a:endParaRPr lang="en-US" sz="1200" kern="0" dirty="0" smtClean="0">
              <a:solidFill>
                <a:schemeClr val="bg1"/>
              </a:solidFill>
            </a:endParaRPr>
          </a:p>
          <a:p>
            <a:pPr marL="0" marR="0" lvl="0" indent="0" algn="r" defTabSz="914400" rtl="0" eaLnBrk="1" fontAlgn="base" latinLnBrk="0" hangingPunct="1">
              <a:lnSpc>
                <a:spcPct val="100000"/>
              </a:lnSpc>
              <a:spcBef>
                <a:spcPts val="48"/>
              </a:spcBef>
              <a:spcAft>
                <a:spcPct val="0"/>
              </a:spcAft>
              <a:buClrTx/>
              <a:buSzTx/>
              <a:buFontTx/>
              <a:buNone/>
              <a:tabLst/>
              <a:defRPr/>
            </a:pPr>
            <a:r>
              <a:rPr kumimoji="0" lang="en-US" sz="1200" b="0" i="0" u="none" strike="noStrike" kern="0" cap="none" spc="0" normalizeH="0" baseline="0" noProof="0" dirty="0" smtClean="0">
                <a:ln>
                  <a:noFill/>
                </a:ln>
                <a:solidFill>
                  <a:schemeClr val="bg1"/>
                </a:solidFill>
                <a:effectLst/>
                <a:uLnTx/>
                <a:uFillTx/>
                <a:latin typeface="+mn-lt"/>
                <a:ea typeface="+mn-ea"/>
                <a:cs typeface="+mn-cs"/>
              </a:rPr>
              <a:t>December 2011</a:t>
            </a:r>
          </a:p>
          <a:p>
            <a:pPr marL="0" marR="0" lvl="0" indent="0" algn="r" defTabSz="914400" rtl="0" eaLnBrk="1" fontAlgn="base" latinLnBrk="0" hangingPunct="1">
              <a:lnSpc>
                <a:spcPct val="100000"/>
              </a:lnSpc>
              <a:spcBef>
                <a:spcPts val="48"/>
              </a:spcBef>
              <a:spcAft>
                <a:spcPct val="0"/>
              </a:spcAft>
              <a:buClrTx/>
              <a:buSzTx/>
              <a:buFontTx/>
              <a:buNone/>
              <a:tabLst/>
              <a:defRPr/>
            </a:pPr>
            <a:r>
              <a:rPr kumimoji="0" lang="en-US" sz="1200" b="0" i="0" u="none" strike="noStrike" kern="0" cap="none" spc="0" normalizeH="0" baseline="0" noProof="0" dirty="0" smtClean="0">
                <a:ln>
                  <a:noFill/>
                </a:ln>
                <a:solidFill>
                  <a:schemeClr val="bg1"/>
                </a:solidFill>
                <a:effectLst/>
                <a:uLnTx/>
                <a:uFillTx/>
                <a:latin typeface="+mn-lt"/>
                <a:ea typeface="+mn-ea"/>
                <a:cs typeface="+mn-cs"/>
              </a:rPr>
              <a:t>Los Angeles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Date issues</a:t>
            </a:r>
            <a:endParaRPr lang="en-US" dirty="0"/>
          </a:p>
        </p:txBody>
      </p:sp>
      <p:sp>
        <p:nvSpPr>
          <p:cNvPr id="3" name="Slide Number Placeholder 2"/>
          <p:cNvSpPr>
            <a:spLocks noGrp="1"/>
          </p:cNvSpPr>
          <p:nvPr>
            <p:ph type="sldNum" sz="quarter" idx="12"/>
          </p:nvPr>
        </p:nvSpPr>
        <p:spPr/>
        <p:txBody>
          <a:bodyPr/>
          <a:lstStyle/>
          <a:p>
            <a:fld id="{1CB23F2B-7DA2-447A-B5D1-F0E2C7FE22DC}" type="slidenum">
              <a:rPr lang="en-GB" smtClean="0"/>
              <a:pPr/>
              <a:t>10</a:t>
            </a:fld>
            <a:endParaRPr lang="en-GB" dirty="0"/>
          </a:p>
        </p:txBody>
      </p:sp>
      <p:sp>
        <p:nvSpPr>
          <p:cNvPr id="4" name="Content Placeholder 3"/>
          <p:cNvSpPr>
            <a:spLocks noGrp="1"/>
          </p:cNvSpPr>
          <p:nvPr>
            <p:ph idx="1"/>
          </p:nvPr>
        </p:nvSpPr>
        <p:spPr/>
        <p:txBody>
          <a:bodyPr/>
          <a:lstStyle/>
          <a:p>
            <a:pPr lvl="2">
              <a:spcBef>
                <a:spcPts val="600"/>
              </a:spcBef>
              <a:spcAft>
                <a:spcPts val="600"/>
              </a:spcAft>
              <a:buFont typeface="Wingdings" pitchFamily="2" charset="2"/>
              <a:buChar char="q"/>
            </a:pPr>
            <a:r>
              <a:rPr lang="en-US" sz="2000" b="1" dirty="0" smtClean="0">
                <a:solidFill>
                  <a:schemeClr val="accent1"/>
                </a:solidFill>
              </a:rPr>
              <a:t>Proposed </a:t>
            </a:r>
            <a:r>
              <a:rPr lang="en-US" sz="2000" b="1" dirty="0" err="1" smtClean="0">
                <a:solidFill>
                  <a:schemeClr val="accent1"/>
                </a:solidFill>
              </a:rPr>
              <a:t>regs</a:t>
            </a:r>
            <a:r>
              <a:rPr lang="en-US" sz="2000" b="1" dirty="0" smtClean="0">
                <a:solidFill>
                  <a:schemeClr val="accent1"/>
                </a:solidFill>
              </a:rPr>
              <a:t> proposed to be effective for contracts entered into on or after final regulations are published</a:t>
            </a:r>
          </a:p>
          <a:p>
            <a:pPr lvl="2">
              <a:spcBef>
                <a:spcPts val="600"/>
              </a:spcBef>
              <a:spcAft>
                <a:spcPts val="600"/>
              </a:spcAft>
              <a:buFont typeface="Wingdings" pitchFamily="2" charset="2"/>
              <a:buChar char="q"/>
            </a:pPr>
            <a:r>
              <a:rPr lang="en-US" sz="2000" b="1" dirty="0" smtClean="0">
                <a:solidFill>
                  <a:schemeClr val="accent1"/>
                </a:solidFill>
              </a:rPr>
              <a:t>How does Dodd-Frank exemption operate before finalization of proposed </a:t>
            </a:r>
            <a:r>
              <a:rPr lang="en-US" sz="2000" b="1" dirty="0" err="1" smtClean="0">
                <a:solidFill>
                  <a:schemeClr val="accent1"/>
                </a:solidFill>
              </a:rPr>
              <a:t>regs</a:t>
            </a:r>
            <a:r>
              <a:rPr lang="en-US" sz="2000" b="1" dirty="0" smtClean="0">
                <a:solidFill>
                  <a:schemeClr val="accent1"/>
                </a:solidFill>
              </a:rPr>
              <a:t>?</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Issues</a:t>
            </a:r>
            <a:endParaRPr lang="en-US" dirty="0"/>
          </a:p>
        </p:txBody>
      </p:sp>
      <p:sp>
        <p:nvSpPr>
          <p:cNvPr id="3" name="Slide Number Placeholder 2"/>
          <p:cNvSpPr>
            <a:spLocks noGrp="1"/>
          </p:cNvSpPr>
          <p:nvPr>
            <p:ph type="sldNum" sz="quarter" idx="12"/>
          </p:nvPr>
        </p:nvSpPr>
        <p:spPr/>
        <p:txBody>
          <a:bodyPr/>
          <a:lstStyle/>
          <a:p>
            <a:fld id="{1CB23F2B-7DA2-447A-B5D1-F0E2C7FE22DC}" type="slidenum">
              <a:rPr lang="en-GB" smtClean="0"/>
              <a:pPr/>
              <a:t>11</a:t>
            </a:fld>
            <a:endParaRPr lang="en-GB" dirty="0"/>
          </a:p>
        </p:txBody>
      </p:sp>
      <p:sp>
        <p:nvSpPr>
          <p:cNvPr id="4" name="Content Placeholder 3"/>
          <p:cNvSpPr>
            <a:spLocks noGrp="1"/>
          </p:cNvSpPr>
          <p:nvPr>
            <p:ph idx="1"/>
          </p:nvPr>
        </p:nvSpPr>
        <p:spPr/>
        <p:txBody>
          <a:bodyPr/>
          <a:lstStyle/>
          <a:p>
            <a:pPr lvl="2">
              <a:buNone/>
            </a:pPr>
            <a:r>
              <a:rPr lang="en-US" sz="2200" b="1" dirty="0" smtClean="0">
                <a:solidFill>
                  <a:schemeClr val="accent1"/>
                </a:solidFill>
              </a:rPr>
              <a:t>What is a “payment” for purposes of the proposed regulations?</a:t>
            </a:r>
          </a:p>
          <a:p>
            <a:pPr lvl="3">
              <a:buFont typeface="Wingdings" pitchFamily="2" charset="2"/>
              <a:buChar char="q"/>
            </a:pPr>
            <a:r>
              <a:rPr lang="en-US" sz="2000" b="1" dirty="0" smtClean="0">
                <a:solidFill>
                  <a:schemeClr val="accent1"/>
                </a:solidFill>
              </a:rPr>
              <a:t>What if the expected payment is zero, is that a fixed payment?</a:t>
            </a:r>
          </a:p>
          <a:p>
            <a:pPr lvl="3">
              <a:buFont typeface="Wingdings" pitchFamily="2" charset="2"/>
              <a:buChar char="q"/>
            </a:pPr>
            <a:r>
              <a:rPr lang="en-US" sz="2000" b="1" dirty="0" smtClean="0">
                <a:solidFill>
                  <a:schemeClr val="accent1"/>
                </a:solidFill>
              </a:rPr>
              <a:t>For example, a contract that provides for a settlement payment referenced to the appreciation or depreciation of a specified number of shares of common stock, adjusted for actual dividends paid during the term of the contract, is treated as a contract with more than one payment with respect to that leg of the contract </a:t>
            </a:r>
          </a:p>
          <a:p>
            <a:pPr lvl="5">
              <a:buSzPct val="100000"/>
              <a:buFont typeface="Wingdings" pitchFamily="2" charset="2"/>
              <a:buChar char="§"/>
            </a:pPr>
            <a:r>
              <a:rPr lang="en-US" sz="2000" dirty="0" smtClean="0">
                <a:solidFill>
                  <a:schemeClr val="accent1"/>
                </a:solidFill>
              </a:rPr>
              <a:t>What if it is a non-dividend paying stock – does it still provide for 2 or more payments?</a:t>
            </a:r>
          </a:p>
          <a:p>
            <a:pPr lvl="5">
              <a:buSzPct val="100000"/>
              <a:buFont typeface="Wingdings" pitchFamily="2" charset="2"/>
              <a:buChar char="§"/>
            </a:pPr>
            <a:r>
              <a:rPr lang="en-US" sz="2000" dirty="0" smtClean="0">
                <a:solidFill>
                  <a:schemeClr val="accent1"/>
                </a:solidFill>
              </a:rPr>
              <a:t>Does an equity forward that contains an adjustment provision for extraordinary dividends cause the plain vanilla equity contract to be characterized as an NPC?</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Issues</a:t>
            </a:r>
            <a:endParaRPr lang="en-US" dirty="0"/>
          </a:p>
        </p:txBody>
      </p:sp>
      <p:sp>
        <p:nvSpPr>
          <p:cNvPr id="3" name="Slide Number Placeholder 2"/>
          <p:cNvSpPr>
            <a:spLocks noGrp="1"/>
          </p:cNvSpPr>
          <p:nvPr>
            <p:ph type="sldNum" sz="quarter" idx="12"/>
          </p:nvPr>
        </p:nvSpPr>
        <p:spPr/>
        <p:txBody>
          <a:bodyPr/>
          <a:lstStyle/>
          <a:p>
            <a:fld id="{1CB23F2B-7DA2-447A-B5D1-F0E2C7FE22DC}" type="slidenum">
              <a:rPr lang="en-GB" smtClean="0"/>
              <a:pPr/>
              <a:t>12</a:t>
            </a:fld>
            <a:endParaRPr lang="en-GB" dirty="0"/>
          </a:p>
        </p:txBody>
      </p:sp>
      <p:sp>
        <p:nvSpPr>
          <p:cNvPr id="4" name="Content Placeholder 3"/>
          <p:cNvSpPr>
            <a:spLocks noGrp="1"/>
          </p:cNvSpPr>
          <p:nvPr>
            <p:ph idx="1"/>
          </p:nvPr>
        </p:nvSpPr>
        <p:spPr/>
        <p:txBody>
          <a:bodyPr/>
          <a:lstStyle/>
          <a:p>
            <a:pPr lvl="2">
              <a:buFont typeface="Wingdings" pitchFamily="2" charset="2"/>
              <a:buChar char="q"/>
            </a:pPr>
            <a:r>
              <a:rPr lang="en-US" sz="2000" b="1" dirty="0" smtClean="0">
                <a:solidFill>
                  <a:schemeClr val="accent1"/>
                </a:solidFill>
              </a:rPr>
              <a:t>If the proposed regulations apply to CDS and bullet swaps, how should the “payments” be treated for tax purposes?</a:t>
            </a:r>
          </a:p>
          <a:p>
            <a:pPr lvl="3">
              <a:buSzPct val="100000"/>
              <a:buFont typeface="Wingdings" pitchFamily="2" charset="2"/>
              <a:buChar char="§"/>
            </a:pPr>
            <a:r>
              <a:rPr lang="en-US" sz="2000" dirty="0" smtClean="0">
                <a:solidFill>
                  <a:schemeClr val="accent1"/>
                </a:solidFill>
              </a:rPr>
              <a:t>applicability of 2004 proposed NPC regulations</a:t>
            </a:r>
          </a:p>
          <a:p>
            <a:pPr lvl="3">
              <a:buSzPct val="100000"/>
              <a:buFont typeface="Wingdings" pitchFamily="2" charset="2"/>
              <a:buChar char="§"/>
            </a:pPr>
            <a:r>
              <a:rPr lang="en-US" sz="2000" dirty="0" smtClean="0">
                <a:solidFill>
                  <a:schemeClr val="accent1"/>
                </a:solidFill>
              </a:rPr>
              <a:t>4 approaches to accounting for contingent swaps as discussed in Notice 2001-44</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Issues</a:t>
            </a:r>
            <a:endParaRPr lang="en-US" dirty="0"/>
          </a:p>
        </p:txBody>
      </p:sp>
      <p:sp>
        <p:nvSpPr>
          <p:cNvPr id="3" name="Slide Number Placeholder 2"/>
          <p:cNvSpPr>
            <a:spLocks noGrp="1"/>
          </p:cNvSpPr>
          <p:nvPr>
            <p:ph type="sldNum" sz="quarter" idx="12"/>
          </p:nvPr>
        </p:nvSpPr>
        <p:spPr/>
        <p:txBody>
          <a:bodyPr/>
          <a:lstStyle/>
          <a:p>
            <a:fld id="{1CB23F2B-7DA2-447A-B5D1-F0E2C7FE22DC}" type="slidenum">
              <a:rPr lang="en-GB" smtClean="0"/>
              <a:pPr/>
              <a:t>13</a:t>
            </a:fld>
            <a:endParaRPr lang="en-GB" dirty="0"/>
          </a:p>
        </p:txBody>
      </p:sp>
      <p:sp>
        <p:nvSpPr>
          <p:cNvPr id="4" name="Content Placeholder 3"/>
          <p:cNvSpPr>
            <a:spLocks noGrp="1"/>
          </p:cNvSpPr>
          <p:nvPr>
            <p:ph idx="1"/>
          </p:nvPr>
        </p:nvSpPr>
        <p:spPr/>
        <p:txBody>
          <a:bodyPr/>
          <a:lstStyle/>
          <a:p>
            <a:pPr lvl="2">
              <a:buFont typeface="Wingdings" pitchFamily="2" charset="2"/>
              <a:buChar char="q"/>
            </a:pPr>
            <a:r>
              <a:rPr lang="en-US" sz="2000" b="1" dirty="0" smtClean="0">
                <a:solidFill>
                  <a:schemeClr val="accent1"/>
                </a:solidFill>
              </a:rPr>
              <a:t>Clarification as to whether the proposed regulations apply to all CDS or just CDS that are not otherwise classified for tax purposes as options or guarantees</a:t>
            </a:r>
          </a:p>
          <a:p>
            <a:pPr lvl="2">
              <a:buFont typeface="Wingdings" pitchFamily="2" charset="2"/>
              <a:buChar char="q"/>
            </a:pPr>
            <a:r>
              <a:rPr lang="en-US" sz="2000" b="1" dirty="0" smtClean="0">
                <a:solidFill>
                  <a:schemeClr val="accent1"/>
                </a:solidFill>
              </a:rPr>
              <a:t>If new proposed regulations apply to bullet swaps or CDS that are not currently treated as NPCs, how does a taxpayer change its method of accounting?</a:t>
            </a:r>
          </a:p>
          <a:p>
            <a:pPr lvl="2">
              <a:buFont typeface="Wingdings" pitchFamily="2" charset="2"/>
              <a:buChar char="q"/>
            </a:pPr>
            <a:r>
              <a:rPr lang="en-US" sz="2000" b="1" dirty="0" smtClean="0">
                <a:solidFill>
                  <a:schemeClr val="accent1"/>
                </a:solidFill>
              </a:rPr>
              <a:t>Clarification surrounding definition of “non-financial index”</a:t>
            </a:r>
          </a:p>
          <a:p>
            <a:pPr lvl="4">
              <a:buSzPct val="100000"/>
              <a:buFont typeface="Wingdings" pitchFamily="2" charset="2"/>
              <a:buChar char="§"/>
            </a:pPr>
            <a:r>
              <a:rPr lang="en-US" sz="2000" dirty="0" smtClean="0">
                <a:solidFill>
                  <a:schemeClr val="accent1"/>
                </a:solidFill>
              </a:rPr>
              <a:t>Specifically, when can non-financial indices be reasonably expected to front-load or back-load payments accruing under the contract?</a:t>
            </a:r>
            <a:r>
              <a:rPr lang="en-US" dirty="0" smtClean="0">
                <a:solidFill>
                  <a:schemeClr val="accent1"/>
                </a:solidFill>
              </a:rPr>
              <a:t>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alpha val="97000"/>
          </a:schemeClr>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BB272B-2473-450B-8717-5EC3B9A17345}" type="slidenum">
              <a:rPr lang="en-GB" smtClean="0"/>
              <a:pPr/>
              <a:t>14</a:t>
            </a:fld>
            <a:endParaRPr lang="en-GB" dirty="0"/>
          </a:p>
        </p:txBody>
      </p:sp>
      <p:sp>
        <p:nvSpPr>
          <p:cNvPr id="3" name="Rectangle 2"/>
          <p:cNvSpPr/>
          <p:nvPr/>
        </p:nvSpPr>
        <p:spPr bwMode="auto">
          <a:xfrm>
            <a:off x="228600" y="1371600"/>
            <a:ext cx="1645920" cy="822960"/>
          </a:xfrm>
          <a:prstGeom prst="rect">
            <a:avLst/>
          </a:prstGeom>
          <a:noFill/>
          <a:ln w="9525" cap="flat" cmpd="sng" algn="ctr">
            <a:solidFill>
              <a:schemeClr val="accent1"/>
            </a:solid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5" name="Rectangle 4"/>
          <p:cNvSpPr/>
          <p:nvPr/>
        </p:nvSpPr>
        <p:spPr bwMode="auto">
          <a:xfrm>
            <a:off x="2286000" y="1371600"/>
            <a:ext cx="2011680" cy="822960"/>
          </a:xfrm>
          <a:prstGeom prst="rect">
            <a:avLst/>
          </a:prstGeom>
          <a:noFill/>
          <a:ln w="9525" cap="flat" cmpd="sng" algn="ctr">
            <a:solidFill>
              <a:schemeClr val="accent1">
                <a:lumMod val="75000"/>
              </a:schemeClr>
            </a:solid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6" name="Rectangle 5"/>
          <p:cNvSpPr/>
          <p:nvPr/>
        </p:nvSpPr>
        <p:spPr bwMode="auto">
          <a:xfrm>
            <a:off x="4572000" y="2286000"/>
            <a:ext cx="1280160" cy="640080"/>
          </a:xfrm>
          <a:prstGeom prst="rect">
            <a:avLst/>
          </a:prstGeom>
          <a:noFill/>
          <a:ln w="9525" cap="flat" cmpd="sng" algn="ctr">
            <a:solidFill>
              <a:schemeClr val="accent1">
                <a:lumMod val="75000"/>
              </a:schemeClr>
            </a:solid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17" name="Isosceles Triangle 16"/>
          <p:cNvSpPr/>
          <p:nvPr/>
        </p:nvSpPr>
        <p:spPr bwMode="auto">
          <a:xfrm>
            <a:off x="4038600" y="4343400"/>
            <a:ext cx="2011680" cy="1280160"/>
          </a:xfrm>
          <a:prstGeom prst="triangle">
            <a:avLst>
              <a:gd name="adj" fmla="val 46197"/>
            </a:avLst>
          </a:prstGeom>
          <a:noFill/>
          <a:ln w="9525" cap="flat" cmpd="sng" algn="ctr">
            <a:solidFill>
              <a:schemeClr val="accent1">
                <a:lumMod val="75000"/>
              </a:schemeClr>
            </a:solid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cxnSp>
        <p:nvCxnSpPr>
          <p:cNvPr id="22" name="Straight Connector 21"/>
          <p:cNvCxnSpPr>
            <a:stCxn id="3" idx="2"/>
          </p:cNvCxnSpPr>
          <p:nvPr/>
        </p:nvCxnSpPr>
        <p:spPr bwMode="auto">
          <a:xfrm flipH="1">
            <a:off x="838200" y="2194560"/>
            <a:ext cx="213360" cy="777240"/>
          </a:xfrm>
          <a:prstGeom prst="line">
            <a:avLst/>
          </a:prstGeom>
          <a:noFill/>
          <a:ln w="9525" cap="flat" cmpd="sng" algn="ctr">
            <a:noFill/>
            <a:prstDash val="solid"/>
            <a:round/>
            <a:headEnd type="none" w="med" len="med"/>
            <a:tailEnd type="none" w="med" len="med"/>
          </a:ln>
          <a:effectLst/>
        </p:spPr>
      </p:cxnSp>
      <p:cxnSp>
        <p:nvCxnSpPr>
          <p:cNvPr id="23" name="Straight Connector 22"/>
          <p:cNvCxnSpPr/>
          <p:nvPr/>
        </p:nvCxnSpPr>
        <p:spPr bwMode="auto">
          <a:xfrm>
            <a:off x="838200" y="2209800"/>
            <a:ext cx="0" cy="762000"/>
          </a:xfrm>
          <a:prstGeom prst="line">
            <a:avLst/>
          </a:prstGeom>
          <a:noFill/>
          <a:ln w="9525" cap="flat" cmpd="sng" algn="ctr">
            <a:solidFill>
              <a:schemeClr val="accent1">
                <a:lumMod val="75000"/>
              </a:schemeClr>
            </a:solidFill>
            <a:prstDash val="solid"/>
            <a:round/>
            <a:headEnd type="none" w="med" len="med"/>
            <a:tailEnd type="none" w="med" len="med"/>
          </a:ln>
          <a:effectLst/>
        </p:spPr>
      </p:cxnSp>
      <p:cxnSp>
        <p:nvCxnSpPr>
          <p:cNvPr id="27" name="Straight Connector 26"/>
          <p:cNvCxnSpPr/>
          <p:nvPr/>
        </p:nvCxnSpPr>
        <p:spPr bwMode="auto">
          <a:xfrm>
            <a:off x="2819400" y="2209800"/>
            <a:ext cx="0" cy="766614"/>
          </a:xfrm>
          <a:prstGeom prst="line">
            <a:avLst/>
          </a:prstGeom>
          <a:noFill/>
          <a:ln w="9525" cap="flat" cmpd="sng" algn="ctr">
            <a:solidFill>
              <a:schemeClr val="accent1">
                <a:lumMod val="75000"/>
              </a:schemeClr>
            </a:solidFill>
            <a:prstDash val="solid"/>
            <a:round/>
            <a:headEnd type="none" w="med" len="med"/>
            <a:tailEnd type="none" w="med" len="med"/>
          </a:ln>
          <a:effectLst/>
        </p:spPr>
      </p:cxnSp>
      <p:cxnSp>
        <p:nvCxnSpPr>
          <p:cNvPr id="29" name="Straight Connector 28"/>
          <p:cNvCxnSpPr/>
          <p:nvPr/>
        </p:nvCxnSpPr>
        <p:spPr bwMode="auto">
          <a:xfrm>
            <a:off x="838200" y="2971800"/>
            <a:ext cx="1981200" cy="0"/>
          </a:xfrm>
          <a:prstGeom prst="line">
            <a:avLst/>
          </a:prstGeom>
          <a:noFill/>
          <a:ln w="9525" cap="flat" cmpd="sng" algn="ctr">
            <a:solidFill>
              <a:schemeClr val="accent1">
                <a:lumMod val="75000"/>
              </a:schemeClr>
            </a:solidFill>
            <a:prstDash val="solid"/>
            <a:round/>
            <a:headEnd type="none" w="med" len="med"/>
            <a:tailEnd type="none" w="med" len="med"/>
          </a:ln>
          <a:effectLst/>
        </p:spPr>
      </p:cxnSp>
      <p:cxnSp>
        <p:nvCxnSpPr>
          <p:cNvPr id="33" name="Straight Arrow Connector 32"/>
          <p:cNvCxnSpPr/>
          <p:nvPr/>
        </p:nvCxnSpPr>
        <p:spPr bwMode="auto">
          <a:xfrm>
            <a:off x="1447800" y="2971800"/>
            <a:ext cx="15240" cy="533400"/>
          </a:xfrm>
          <a:prstGeom prst="straightConnector1">
            <a:avLst/>
          </a:prstGeom>
          <a:noFill/>
          <a:ln w="9525" cap="flat" cmpd="sng" algn="ctr">
            <a:solidFill>
              <a:schemeClr val="accent1">
                <a:lumMod val="75000"/>
              </a:schemeClr>
            </a:solidFill>
            <a:prstDash val="solid"/>
            <a:round/>
            <a:headEnd type="none" w="med" len="med"/>
            <a:tailEnd type="arrow"/>
          </a:ln>
          <a:effectLst/>
        </p:spPr>
      </p:cxnSp>
      <p:sp>
        <p:nvSpPr>
          <p:cNvPr id="34" name="Isosceles Triangle 33"/>
          <p:cNvSpPr/>
          <p:nvPr/>
        </p:nvSpPr>
        <p:spPr bwMode="auto">
          <a:xfrm>
            <a:off x="457200" y="3505200"/>
            <a:ext cx="2011680" cy="1188720"/>
          </a:xfrm>
          <a:prstGeom prst="triangle">
            <a:avLst/>
          </a:prstGeom>
          <a:noFill/>
          <a:ln w="9525" cap="flat" cmpd="sng" algn="ctr">
            <a:solidFill>
              <a:schemeClr val="accent1"/>
            </a:solid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cxnSp>
        <p:nvCxnSpPr>
          <p:cNvPr id="37" name="Straight Arrow Connector 36"/>
          <p:cNvCxnSpPr/>
          <p:nvPr/>
        </p:nvCxnSpPr>
        <p:spPr bwMode="auto">
          <a:xfrm>
            <a:off x="2057400" y="3810000"/>
            <a:ext cx="2667000" cy="762000"/>
          </a:xfrm>
          <a:prstGeom prst="straightConnector1">
            <a:avLst/>
          </a:prstGeom>
          <a:noFill/>
          <a:ln w="9525" cap="flat" cmpd="sng" algn="ctr">
            <a:solidFill>
              <a:schemeClr val="accent1">
                <a:lumMod val="75000"/>
              </a:schemeClr>
            </a:solidFill>
            <a:prstDash val="solid"/>
            <a:round/>
            <a:headEnd type="none" w="med" len="med"/>
            <a:tailEnd type="arrow"/>
          </a:ln>
          <a:effectLst/>
        </p:spPr>
      </p:cxnSp>
      <p:cxnSp>
        <p:nvCxnSpPr>
          <p:cNvPr id="40" name="Straight Arrow Connector 39"/>
          <p:cNvCxnSpPr/>
          <p:nvPr/>
        </p:nvCxnSpPr>
        <p:spPr bwMode="auto">
          <a:xfrm flipH="1" flipV="1">
            <a:off x="2286000" y="4114800"/>
            <a:ext cx="2362200" cy="685800"/>
          </a:xfrm>
          <a:prstGeom prst="straightConnector1">
            <a:avLst/>
          </a:prstGeom>
          <a:noFill/>
          <a:ln w="9525" cap="flat" cmpd="sng" algn="ctr">
            <a:solidFill>
              <a:schemeClr val="accent1">
                <a:lumMod val="75000"/>
              </a:schemeClr>
            </a:solidFill>
            <a:prstDash val="solid"/>
            <a:round/>
            <a:headEnd type="none" w="med" len="med"/>
            <a:tailEnd type="arrow"/>
          </a:ln>
          <a:effectLst/>
        </p:spPr>
      </p:cxnSp>
      <p:cxnSp>
        <p:nvCxnSpPr>
          <p:cNvPr id="43" name="Curved Connector 42"/>
          <p:cNvCxnSpPr/>
          <p:nvPr/>
        </p:nvCxnSpPr>
        <p:spPr>
          <a:xfrm rot="10800000">
            <a:off x="457200" y="3962400"/>
            <a:ext cx="3962400" cy="1143000"/>
          </a:xfrm>
          <a:prstGeom prst="curvedConnector3">
            <a:avLst>
              <a:gd name="adj1" fmla="val 110068"/>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Oval 51"/>
          <p:cNvSpPr/>
          <p:nvPr/>
        </p:nvSpPr>
        <p:spPr bwMode="auto">
          <a:xfrm>
            <a:off x="2362200" y="1371600"/>
            <a:ext cx="1828800" cy="731520"/>
          </a:xfrm>
          <a:prstGeom prst="ellipse">
            <a:avLst/>
          </a:prstGeom>
          <a:noFill/>
          <a:ln w="9525" cap="flat" cmpd="sng" algn="ctr">
            <a:solidFill>
              <a:schemeClr val="accent1"/>
            </a:solid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1600" b="1" i="0" u="none" strike="noStrike" cap="none" normalizeH="0" baseline="0" dirty="0" smtClean="0">
                <a:ln>
                  <a:noFill/>
                </a:ln>
                <a:solidFill>
                  <a:schemeClr val="accent1">
                    <a:lumMod val="75000"/>
                  </a:schemeClr>
                </a:solidFill>
                <a:effectLst/>
                <a:latin typeface="Arial" charset="0"/>
                <a:cs typeface="Arial" charset="0"/>
              </a:rPr>
              <a:t>Principal</a:t>
            </a:r>
          </a:p>
          <a:p>
            <a:pPr marL="0" marR="0" indent="0" algn="ctr" defTabSz="914400" rtl="0" eaLnBrk="1" fontAlgn="base" latinLnBrk="0" hangingPunct="1">
              <a:lnSpc>
                <a:spcPct val="100000"/>
              </a:lnSpc>
              <a:spcBef>
                <a:spcPct val="50000"/>
              </a:spcBef>
              <a:spcAft>
                <a:spcPct val="0"/>
              </a:spcAft>
              <a:buClrTx/>
              <a:buSzTx/>
              <a:buFontTx/>
              <a:buNone/>
              <a:tabLst/>
            </a:pPr>
            <a:r>
              <a:rPr lang="en-US" sz="1600" b="1" dirty="0" smtClean="0">
                <a:solidFill>
                  <a:schemeClr val="accent1">
                    <a:lumMod val="75000"/>
                  </a:schemeClr>
                </a:solidFill>
                <a:latin typeface="Arial" charset="0"/>
                <a:cs typeface="Arial" charset="0"/>
              </a:rPr>
              <a:t>(U.S.)</a:t>
            </a:r>
            <a:endParaRPr kumimoji="0" lang="en-US" sz="1600" b="1" i="0" u="none" strike="noStrike" cap="none" normalizeH="0" baseline="0" dirty="0" smtClean="0">
              <a:ln>
                <a:noFill/>
              </a:ln>
              <a:solidFill>
                <a:schemeClr val="accent1">
                  <a:lumMod val="75000"/>
                </a:schemeClr>
              </a:solidFill>
              <a:effectLst/>
              <a:latin typeface="Arial" charset="0"/>
              <a:cs typeface="Arial" charset="0"/>
            </a:endParaRPr>
          </a:p>
        </p:txBody>
      </p:sp>
      <p:sp>
        <p:nvSpPr>
          <p:cNvPr id="54" name="Rectangle 53"/>
          <p:cNvSpPr/>
          <p:nvPr/>
        </p:nvSpPr>
        <p:spPr>
          <a:xfrm>
            <a:off x="4343400" y="2362200"/>
            <a:ext cx="1600200" cy="584775"/>
          </a:xfrm>
          <a:prstGeom prst="rect">
            <a:avLst/>
          </a:prstGeom>
        </p:spPr>
        <p:txBody>
          <a:bodyPr wrap="square">
            <a:spAutoFit/>
          </a:bodyPr>
          <a:lstStyle/>
          <a:p>
            <a:pPr algn="ctr" eaLnBrk="0" hangingPunct="0">
              <a:defRPr/>
            </a:pPr>
            <a:r>
              <a:rPr lang="en-GB" sz="1600" b="1" kern="0" dirty="0" smtClean="0">
                <a:solidFill>
                  <a:schemeClr val="accent1">
                    <a:lumMod val="75000"/>
                  </a:schemeClr>
                </a:solidFill>
                <a:latin typeface="Calibri" pitchFamily="34" charset="0"/>
              </a:rPr>
              <a:t>French Banks</a:t>
            </a:r>
          </a:p>
          <a:p>
            <a:pPr algn="ctr" eaLnBrk="0" hangingPunct="0">
              <a:defRPr/>
            </a:pPr>
            <a:r>
              <a:rPr lang="en-GB" sz="1600" b="1" kern="0" dirty="0" smtClean="0">
                <a:solidFill>
                  <a:schemeClr val="accent1">
                    <a:lumMod val="75000"/>
                  </a:schemeClr>
                </a:solidFill>
                <a:latin typeface="Calibri" pitchFamily="34" charset="0"/>
              </a:rPr>
              <a:t>(Foreign) </a:t>
            </a:r>
            <a:endParaRPr lang="en-GB" sz="1600" b="1" kern="0" dirty="0">
              <a:solidFill>
                <a:schemeClr val="accent1">
                  <a:lumMod val="75000"/>
                </a:schemeClr>
              </a:solidFill>
              <a:latin typeface="Calibri" pitchFamily="34" charset="0"/>
            </a:endParaRPr>
          </a:p>
        </p:txBody>
      </p:sp>
      <p:sp>
        <p:nvSpPr>
          <p:cNvPr id="55" name="Rectangle 54"/>
          <p:cNvSpPr/>
          <p:nvPr/>
        </p:nvSpPr>
        <p:spPr>
          <a:xfrm>
            <a:off x="457200" y="1447800"/>
            <a:ext cx="1219200" cy="584775"/>
          </a:xfrm>
          <a:prstGeom prst="rect">
            <a:avLst/>
          </a:prstGeom>
        </p:spPr>
        <p:txBody>
          <a:bodyPr wrap="square">
            <a:spAutoFit/>
          </a:bodyPr>
          <a:lstStyle/>
          <a:p>
            <a:pPr algn="ctr" eaLnBrk="0" hangingPunct="0">
              <a:defRPr/>
            </a:pPr>
            <a:r>
              <a:rPr lang="en-GB" sz="1600" b="1" kern="0" dirty="0" err="1" smtClean="0">
                <a:solidFill>
                  <a:schemeClr val="accent1">
                    <a:lumMod val="75000"/>
                  </a:schemeClr>
                </a:solidFill>
                <a:latin typeface="Calibri" pitchFamily="34" charset="0"/>
              </a:rPr>
              <a:t>CitiBank</a:t>
            </a:r>
            <a:endParaRPr lang="en-GB" sz="1600" b="1" kern="0" dirty="0" smtClean="0">
              <a:solidFill>
                <a:schemeClr val="accent1">
                  <a:lumMod val="75000"/>
                </a:schemeClr>
              </a:solidFill>
              <a:latin typeface="Calibri" pitchFamily="34" charset="0"/>
            </a:endParaRPr>
          </a:p>
          <a:p>
            <a:pPr algn="ctr" eaLnBrk="0" hangingPunct="0">
              <a:defRPr/>
            </a:pPr>
            <a:r>
              <a:rPr lang="en-GB" sz="1600" b="1" kern="0" dirty="0" smtClean="0">
                <a:solidFill>
                  <a:schemeClr val="accent1">
                    <a:lumMod val="75000"/>
                  </a:schemeClr>
                </a:solidFill>
                <a:latin typeface="Calibri" pitchFamily="34" charset="0"/>
              </a:rPr>
              <a:t>(U.S.)</a:t>
            </a:r>
            <a:endParaRPr lang="en-GB" sz="1600" b="1" kern="0" dirty="0">
              <a:solidFill>
                <a:schemeClr val="accent1">
                  <a:lumMod val="75000"/>
                </a:schemeClr>
              </a:solidFill>
              <a:latin typeface="Calibri" pitchFamily="34" charset="0"/>
            </a:endParaRPr>
          </a:p>
        </p:txBody>
      </p:sp>
      <p:sp>
        <p:nvSpPr>
          <p:cNvPr id="56" name="TextBox 55"/>
          <p:cNvSpPr txBox="1"/>
          <p:nvPr/>
        </p:nvSpPr>
        <p:spPr>
          <a:xfrm>
            <a:off x="739558" y="3048000"/>
            <a:ext cx="652743" cy="276999"/>
          </a:xfrm>
          <a:prstGeom prst="rect">
            <a:avLst/>
          </a:prstGeom>
          <a:noFill/>
        </p:spPr>
        <p:txBody>
          <a:bodyPr wrap="none" rtlCol="0">
            <a:spAutoFit/>
          </a:bodyPr>
          <a:lstStyle/>
          <a:p>
            <a:pPr algn="r"/>
            <a:r>
              <a:rPr lang="en-US" sz="1200" dirty="0" smtClean="0">
                <a:solidFill>
                  <a:schemeClr val="accent1">
                    <a:lumMod val="75000"/>
                  </a:schemeClr>
                </a:solidFill>
              </a:rPr>
              <a:t>$150M</a:t>
            </a:r>
            <a:endParaRPr lang="en-US" sz="1200" dirty="0">
              <a:solidFill>
                <a:schemeClr val="accent1">
                  <a:lumMod val="75000"/>
                </a:schemeClr>
              </a:solidFill>
            </a:endParaRPr>
          </a:p>
        </p:txBody>
      </p:sp>
      <p:sp>
        <p:nvSpPr>
          <p:cNvPr id="57" name="TextBox 56"/>
          <p:cNvSpPr txBox="1"/>
          <p:nvPr/>
        </p:nvSpPr>
        <p:spPr>
          <a:xfrm>
            <a:off x="1653958" y="3048000"/>
            <a:ext cx="652743" cy="276999"/>
          </a:xfrm>
          <a:prstGeom prst="rect">
            <a:avLst/>
          </a:prstGeom>
          <a:noFill/>
        </p:spPr>
        <p:txBody>
          <a:bodyPr wrap="none" rtlCol="0">
            <a:spAutoFit/>
          </a:bodyPr>
          <a:lstStyle/>
          <a:p>
            <a:pPr algn="r"/>
            <a:r>
              <a:rPr lang="en-US" sz="1200" dirty="0" smtClean="0">
                <a:solidFill>
                  <a:schemeClr val="accent1">
                    <a:lumMod val="75000"/>
                  </a:schemeClr>
                </a:solidFill>
              </a:rPr>
              <a:t>$150M</a:t>
            </a:r>
            <a:endParaRPr lang="en-US" sz="1200" dirty="0">
              <a:solidFill>
                <a:schemeClr val="accent1">
                  <a:lumMod val="75000"/>
                </a:schemeClr>
              </a:solidFill>
            </a:endParaRPr>
          </a:p>
        </p:txBody>
      </p:sp>
      <p:sp>
        <p:nvSpPr>
          <p:cNvPr id="58" name="TextBox 57"/>
          <p:cNvSpPr txBox="1"/>
          <p:nvPr/>
        </p:nvSpPr>
        <p:spPr>
          <a:xfrm>
            <a:off x="914400" y="4038600"/>
            <a:ext cx="992123" cy="584775"/>
          </a:xfrm>
          <a:prstGeom prst="rect">
            <a:avLst/>
          </a:prstGeom>
          <a:noFill/>
        </p:spPr>
        <p:txBody>
          <a:bodyPr wrap="square" rtlCol="0">
            <a:spAutoFit/>
          </a:bodyPr>
          <a:lstStyle/>
          <a:p>
            <a:pPr algn="ctr"/>
            <a:r>
              <a:rPr lang="en-US" sz="1600" b="1" dirty="0" err="1" smtClean="0">
                <a:solidFill>
                  <a:schemeClr val="accent1">
                    <a:lumMod val="75000"/>
                  </a:schemeClr>
                </a:solidFill>
              </a:rPr>
              <a:t>Pritired</a:t>
            </a:r>
            <a:endParaRPr lang="en-US" sz="1600" b="1" dirty="0" smtClean="0">
              <a:solidFill>
                <a:schemeClr val="accent1">
                  <a:lumMod val="75000"/>
                </a:schemeClr>
              </a:solidFill>
            </a:endParaRPr>
          </a:p>
          <a:p>
            <a:pPr algn="ctr"/>
            <a:r>
              <a:rPr lang="en-US" sz="1600" b="1" dirty="0" smtClean="0">
                <a:solidFill>
                  <a:schemeClr val="accent1">
                    <a:lumMod val="75000"/>
                  </a:schemeClr>
                </a:solidFill>
              </a:rPr>
              <a:t>(U.S.)</a:t>
            </a:r>
            <a:endParaRPr lang="en-US" sz="1600" b="1" dirty="0">
              <a:solidFill>
                <a:schemeClr val="accent1">
                  <a:lumMod val="75000"/>
                </a:schemeClr>
              </a:solidFill>
            </a:endParaRPr>
          </a:p>
        </p:txBody>
      </p:sp>
      <p:sp>
        <p:nvSpPr>
          <p:cNvPr id="59" name="Rectangle 58"/>
          <p:cNvSpPr/>
          <p:nvPr/>
        </p:nvSpPr>
        <p:spPr>
          <a:xfrm>
            <a:off x="6858000" y="3124200"/>
            <a:ext cx="2514600" cy="461665"/>
          </a:xfrm>
          <a:prstGeom prst="rect">
            <a:avLst/>
          </a:prstGeom>
        </p:spPr>
        <p:txBody>
          <a:bodyPr wrap="square">
            <a:spAutoFit/>
          </a:bodyPr>
          <a:lstStyle/>
          <a:p>
            <a:r>
              <a:rPr lang="en-US" sz="1200" b="1" dirty="0" smtClean="0">
                <a:solidFill>
                  <a:schemeClr val="accent1">
                    <a:lumMod val="75000"/>
                  </a:schemeClr>
                </a:solidFill>
              </a:rPr>
              <a:t>$475M in 1% Convertible Notes and $455M in Class A Shares </a:t>
            </a:r>
            <a:endParaRPr lang="en-US" sz="1200" b="1" dirty="0">
              <a:solidFill>
                <a:schemeClr val="accent1">
                  <a:lumMod val="75000"/>
                </a:schemeClr>
              </a:solidFill>
            </a:endParaRPr>
          </a:p>
        </p:txBody>
      </p:sp>
      <p:sp>
        <p:nvSpPr>
          <p:cNvPr id="67" name="Rectangle 66"/>
          <p:cNvSpPr/>
          <p:nvPr/>
        </p:nvSpPr>
        <p:spPr>
          <a:xfrm rot="950290">
            <a:off x="1752934" y="4404141"/>
            <a:ext cx="3301349" cy="461665"/>
          </a:xfrm>
          <a:prstGeom prst="rect">
            <a:avLst/>
          </a:prstGeom>
          <a:ln>
            <a:noFill/>
          </a:ln>
        </p:spPr>
        <p:txBody>
          <a:bodyPr wrap="square">
            <a:spAutoFit/>
          </a:bodyPr>
          <a:lstStyle/>
          <a:p>
            <a:pPr algn="ctr"/>
            <a:r>
              <a:rPr lang="en-US" sz="1200" b="1" dirty="0" smtClean="0">
                <a:solidFill>
                  <a:schemeClr val="accent1">
                    <a:lumMod val="75000"/>
                  </a:schemeClr>
                </a:solidFill>
              </a:rPr>
              <a:t>$9M of Class B shares and</a:t>
            </a:r>
          </a:p>
          <a:p>
            <a:pPr algn="ctr"/>
            <a:r>
              <a:rPr lang="en-US" sz="1200" b="1" dirty="0" smtClean="0">
                <a:solidFill>
                  <a:schemeClr val="accent1">
                    <a:lumMod val="75000"/>
                  </a:schemeClr>
                </a:solidFill>
              </a:rPr>
              <a:t> $291 of Perpetual Certificates</a:t>
            </a:r>
            <a:endParaRPr lang="en-US" sz="1200" b="1" dirty="0">
              <a:solidFill>
                <a:schemeClr val="accent1">
                  <a:lumMod val="75000"/>
                </a:schemeClr>
              </a:solidFill>
            </a:endParaRPr>
          </a:p>
        </p:txBody>
      </p:sp>
      <p:cxnSp>
        <p:nvCxnSpPr>
          <p:cNvPr id="77" name="Straight Connector 76"/>
          <p:cNvCxnSpPr/>
          <p:nvPr/>
        </p:nvCxnSpPr>
        <p:spPr>
          <a:xfrm flipV="1">
            <a:off x="6934200" y="2362200"/>
            <a:ext cx="0" cy="3200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bwMode="auto">
          <a:xfrm flipH="1">
            <a:off x="5867400" y="2362200"/>
            <a:ext cx="1066800" cy="0"/>
          </a:xfrm>
          <a:prstGeom prst="straightConnector1">
            <a:avLst/>
          </a:prstGeom>
          <a:noFill/>
          <a:ln w="9525" cap="flat" cmpd="sng" algn="ctr">
            <a:solidFill>
              <a:schemeClr val="accent1">
                <a:lumMod val="75000"/>
              </a:schemeClr>
            </a:solidFill>
            <a:prstDash val="solid"/>
            <a:round/>
            <a:headEnd type="none" w="med" len="med"/>
            <a:tailEnd type="arrow"/>
          </a:ln>
          <a:effectLst/>
        </p:spPr>
      </p:cxnSp>
      <p:sp>
        <p:nvSpPr>
          <p:cNvPr id="123" name="Rectangle 13"/>
          <p:cNvSpPr>
            <a:spLocks noChangeAspect="1" noChangeArrowheads="1"/>
          </p:cNvSpPr>
          <p:nvPr/>
        </p:nvSpPr>
        <p:spPr bwMode="auto">
          <a:xfrm>
            <a:off x="152400" y="4038600"/>
            <a:ext cx="381000" cy="779083"/>
          </a:xfrm>
          <a:prstGeom prst="rect">
            <a:avLst/>
          </a:prstGeom>
          <a:noFill/>
          <a:ln w="9525">
            <a:noFill/>
            <a:miter lim="800000"/>
            <a:headEnd/>
            <a:tailEnd/>
          </a:ln>
          <a:effectLst/>
        </p:spPr>
        <p:txBody>
          <a:bodyPr wrap="none" lIns="91429" tIns="45714" rIns="91429" bIns="45714" anchor="ctr"/>
          <a:lstStyle/>
          <a:p>
            <a:pPr eaLnBrk="0" hangingPunct="0">
              <a:defRPr/>
            </a:pPr>
            <a:r>
              <a:rPr lang="en-GB" sz="1200" kern="0" dirty="0" smtClean="0">
                <a:solidFill>
                  <a:schemeClr val="accent1">
                    <a:lumMod val="75000"/>
                  </a:schemeClr>
                </a:solidFill>
                <a:latin typeface="Calibri" pitchFamily="34" charset="0"/>
              </a:rPr>
              <a:t>FTCs</a:t>
            </a:r>
            <a:endParaRPr lang="en-GB" sz="1200" kern="0" dirty="0">
              <a:solidFill>
                <a:schemeClr val="accent1">
                  <a:lumMod val="75000"/>
                </a:schemeClr>
              </a:solidFill>
              <a:latin typeface="Calibri" pitchFamily="34" charset="0"/>
            </a:endParaRPr>
          </a:p>
        </p:txBody>
      </p:sp>
      <p:sp>
        <p:nvSpPr>
          <p:cNvPr id="132" name="Rectangle 13"/>
          <p:cNvSpPr>
            <a:spLocks noChangeAspect="1" noChangeArrowheads="1"/>
          </p:cNvSpPr>
          <p:nvPr/>
        </p:nvSpPr>
        <p:spPr bwMode="auto">
          <a:xfrm rot="975982">
            <a:off x="3012167" y="3748768"/>
            <a:ext cx="706582" cy="389209"/>
          </a:xfrm>
          <a:prstGeom prst="rect">
            <a:avLst/>
          </a:prstGeom>
          <a:noFill/>
          <a:ln w="9525">
            <a:noFill/>
            <a:miter lim="800000"/>
            <a:headEnd/>
            <a:tailEnd/>
          </a:ln>
          <a:effectLst/>
        </p:spPr>
        <p:txBody>
          <a:bodyPr wrap="none" lIns="91429" tIns="45714" rIns="91429" bIns="45714" anchor="ctr"/>
          <a:lstStyle/>
          <a:p>
            <a:pPr eaLnBrk="0" hangingPunct="0">
              <a:defRPr/>
            </a:pPr>
            <a:r>
              <a:rPr lang="en-GB" sz="1200" i="1" kern="0" dirty="0" smtClean="0">
                <a:solidFill>
                  <a:schemeClr val="accent1">
                    <a:lumMod val="75000"/>
                  </a:schemeClr>
                </a:solidFill>
                <a:latin typeface="Calibri" pitchFamily="34" charset="0"/>
              </a:rPr>
              <a:t>$300M</a:t>
            </a:r>
            <a:endParaRPr lang="en-GB" sz="1200" i="1" kern="0" dirty="0">
              <a:solidFill>
                <a:schemeClr val="accent1">
                  <a:lumMod val="75000"/>
                </a:schemeClr>
              </a:solidFill>
              <a:latin typeface="Calibri" pitchFamily="34" charset="0"/>
            </a:endParaRPr>
          </a:p>
        </p:txBody>
      </p:sp>
      <p:sp>
        <p:nvSpPr>
          <p:cNvPr id="133" name="Rectangle 13"/>
          <p:cNvSpPr>
            <a:spLocks noChangeAspect="1" noChangeArrowheads="1"/>
          </p:cNvSpPr>
          <p:nvPr/>
        </p:nvSpPr>
        <p:spPr bwMode="auto">
          <a:xfrm>
            <a:off x="5334000" y="3810000"/>
            <a:ext cx="692728" cy="381000"/>
          </a:xfrm>
          <a:prstGeom prst="rect">
            <a:avLst/>
          </a:prstGeom>
          <a:noFill/>
          <a:ln w="9525">
            <a:noFill/>
            <a:miter lim="800000"/>
            <a:headEnd/>
            <a:tailEnd/>
          </a:ln>
          <a:effectLst/>
        </p:spPr>
        <p:txBody>
          <a:bodyPr wrap="none" lIns="91429" tIns="45714" rIns="91429" bIns="45714" anchor="ctr"/>
          <a:lstStyle/>
          <a:p>
            <a:pPr eaLnBrk="0" hangingPunct="0">
              <a:defRPr/>
            </a:pPr>
            <a:endParaRPr lang="en-GB" sz="1200" i="1" kern="0" dirty="0">
              <a:solidFill>
                <a:schemeClr val="accent1">
                  <a:lumMod val="75000"/>
                </a:schemeClr>
              </a:solidFill>
              <a:latin typeface="Calibri" pitchFamily="34" charset="0"/>
            </a:endParaRPr>
          </a:p>
        </p:txBody>
      </p:sp>
      <p:sp>
        <p:nvSpPr>
          <p:cNvPr id="134" name="TextBox 133"/>
          <p:cNvSpPr txBox="1"/>
          <p:nvPr/>
        </p:nvSpPr>
        <p:spPr>
          <a:xfrm>
            <a:off x="4572000" y="4876800"/>
            <a:ext cx="992123" cy="553998"/>
          </a:xfrm>
          <a:prstGeom prst="rect">
            <a:avLst/>
          </a:prstGeom>
          <a:noFill/>
        </p:spPr>
        <p:txBody>
          <a:bodyPr wrap="square" rtlCol="0">
            <a:spAutoFit/>
          </a:bodyPr>
          <a:lstStyle/>
          <a:p>
            <a:pPr algn="ctr"/>
            <a:r>
              <a:rPr lang="en-US" sz="1600" b="1" dirty="0" smtClean="0">
                <a:solidFill>
                  <a:schemeClr val="accent1">
                    <a:lumMod val="75000"/>
                  </a:schemeClr>
                </a:solidFill>
              </a:rPr>
              <a:t>SAS </a:t>
            </a:r>
          </a:p>
          <a:p>
            <a:pPr algn="ctr"/>
            <a:r>
              <a:rPr lang="en-US" sz="1400" b="1" dirty="0" smtClean="0">
                <a:solidFill>
                  <a:schemeClr val="accent1">
                    <a:lumMod val="75000"/>
                  </a:schemeClr>
                </a:solidFill>
              </a:rPr>
              <a:t>(Foreign)</a:t>
            </a:r>
            <a:endParaRPr lang="en-US" sz="1400" b="1" dirty="0">
              <a:solidFill>
                <a:schemeClr val="accent1">
                  <a:lumMod val="75000"/>
                </a:schemeClr>
              </a:solidFill>
            </a:endParaRPr>
          </a:p>
        </p:txBody>
      </p:sp>
      <p:sp>
        <p:nvSpPr>
          <p:cNvPr id="135" name="Rectangle 13"/>
          <p:cNvSpPr>
            <a:spLocks noChangeAspect="1" noChangeArrowheads="1"/>
          </p:cNvSpPr>
          <p:nvPr/>
        </p:nvSpPr>
        <p:spPr bwMode="auto">
          <a:xfrm>
            <a:off x="4343400" y="2971800"/>
            <a:ext cx="692728" cy="381578"/>
          </a:xfrm>
          <a:prstGeom prst="rect">
            <a:avLst/>
          </a:prstGeom>
          <a:noFill/>
          <a:ln w="9525">
            <a:noFill/>
            <a:miter lim="800000"/>
            <a:headEnd/>
            <a:tailEnd/>
          </a:ln>
          <a:effectLst/>
        </p:spPr>
        <p:txBody>
          <a:bodyPr wrap="none" lIns="91429" tIns="45714" rIns="91429" bIns="45714" anchor="ctr"/>
          <a:lstStyle/>
          <a:p>
            <a:pPr eaLnBrk="0" hangingPunct="0">
              <a:defRPr/>
            </a:pPr>
            <a:r>
              <a:rPr lang="en-GB" sz="1200" i="1" kern="0" dirty="0" smtClean="0">
                <a:solidFill>
                  <a:schemeClr val="accent1">
                    <a:lumMod val="75000"/>
                  </a:schemeClr>
                </a:solidFill>
                <a:latin typeface="Calibri" pitchFamily="34" charset="0"/>
              </a:rPr>
              <a:t>$930M</a:t>
            </a:r>
            <a:endParaRPr lang="en-GB" sz="1200" i="1" kern="0" dirty="0">
              <a:solidFill>
                <a:schemeClr val="accent1">
                  <a:lumMod val="75000"/>
                </a:schemeClr>
              </a:solidFill>
              <a:latin typeface="Calibri" pitchFamily="34" charset="0"/>
            </a:endParaRPr>
          </a:p>
        </p:txBody>
      </p:sp>
      <p:cxnSp>
        <p:nvCxnSpPr>
          <p:cNvPr id="144" name="Straight Arrow Connector 143"/>
          <p:cNvCxnSpPr>
            <a:stCxn id="17" idx="0"/>
          </p:cNvCxnSpPr>
          <p:nvPr/>
        </p:nvCxnSpPr>
        <p:spPr bwMode="auto">
          <a:xfrm flipH="1" flipV="1">
            <a:off x="4953000" y="2971800"/>
            <a:ext cx="14936" cy="1371600"/>
          </a:xfrm>
          <a:prstGeom prst="straightConnector1">
            <a:avLst/>
          </a:prstGeom>
          <a:noFill/>
          <a:ln w="9525" cap="flat" cmpd="sng" algn="ctr">
            <a:solidFill>
              <a:schemeClr val="accent1">
                <a:lumMod val="75000"/>
              </a:schemeClr>
            </a:solidFill>
            <a:prstDash val="solid"/>
            <a:round/>
            <a:headEnd type="arrow" w="med" len="med"/>
            <a:tailEnd type="none" w="med" len="med"/>
          </a:ln>
          <a:effectLst/>
        </p:spPr>
      </p:cxnSp>
      <p:cxnSp>
        <p:nvCxnSpPr>
          <p:cNvPr id="147" name="Straight Arrow Connector 146"/>
          <p:cNvCxnSpPr/>
          <p:nvPr/>
        </p:nvCxnSpPr>
        <p:spPr bwMode="auto">
          <a:xfrm>
            <a:off x="4953000" y="3048000"/>
            <a:ext cx="914400" cy="990600"/>
          </a:xfrm>
          <a:prstGeom prst="straightConnector1">
            <a:avLst/>
          </a:prstGeom>
          <a:noFill/>
          <a:ln w="9525" cap="flat" cmpd="sng" algn="ctr">
            <a:noFill/>
            <a:prstDash val="solid"/>
            <a:round/>
            <a:headEnd type="none" w="med" len="med"/>
            <a:tailEnd type="arrow"/>
          </a:ln>
          <a:effectLst/>
        </p:spPr>
      </p:cxnSp>
      <p:cxnSp>
        <p:nvCxnSpPr>
          <p:cNvPr id="155" name="Straight Connector 154"/>
          <p:cNvCxnSpPr/>
          <p:nvPr/>
        </p:nvCxnSpPr>
        <p:spPr bwMode="auto">
          <a:xfrm>
            <a:off x="6096000" y="5486400"/>
            <a:ext cx="685800" cy="0"/>
          </a:xfrm>
          <a:prstGeom prst="line">
            <a:avLst/>
          </a:prstGeom>
          <a:noFill/>
          <a:ln w="9525" cap="flat" cmpd="sng" algn="ctr">
            <a:noFill/>
            <a:prstDash val="solid"/>
            <a:round/>
            <a:headEnd type="none" w="med" len="med"/>
            <a:tailEnd type="none" w="med" len="med"/>
          </a:ln>
          <a:effectLst/>
        </p:spPr>
      </p:cxnSp>
      <p:cxnSp>
        <p:nvCxnSpPr>
          <p:cNvPr id="156" name="Straight Arrow Connector 155"/>
          <p:cNvCxnSpPr/>
          <p:nvPr/>
        </p:nvCxnSpPr>
        <p:spPr bwMode="auto">
          <a:xfrm flipH="1">
            <a:off x="6019800" y="5562600"/>
            <a:ext cx="914400" cy="0"/>
          </a:xfrm>
          <a:prstGeom prst="straightConnector1">
            <a:avLst/>
          </a:prstGeom>
          <a:noFill/>
          <a:ln w="9525" cap="flat" cmpd="sng" algn="ctr">
            <a:solidFill>
              <a:schemeClr val="accent1">
                <a:lumMod val="75000"/>
              </a:schemeClr>
            </a:solidFill>
            <a:prstDash val="solid"/>
            <a:round/>
            <a:headEnd type="none" w="med" len="med"/>
            <a:tailEnd type="none" w="med" len="med"/>
          </a:ln>
          <a:effectLst/>
        </p:spPr>
      </p:cxnSp>
      <p:sp>
        <p:nvSpPr>
          <p:cNvPr id="161" name="Title 1"/>
          <p:cNvSpPr txBox="1">
            <a:spLocks/>
          </p:cNvSpPr>
          <p:nvPr/>
        </p:nvSpPr>
        <p:spPr>
          <a:xfrm>
            <a:off x="323850" y="115888"/>
            <a:ext cx="8545513" cy="792162"/>
          </a:xfrm>
          <a:prstGeom prst="rect">
            <a:avLst/>
          </a:prstGeom>
        </p:spPr>
        <p:txBody>
          <a:bodyPr/>
          <a:lstStyle/>
          <a:p>
            <a:pPr marL="0" marR="0" lvl="0" indent="0" algn="l" defTabSz="914400" rtl="0" eaLnBrk="1" fontAlgn="base" latinLnBrk="0" hangingPunct="1">
              <a:lnSpc>
                <a:spcPct val="100000"/>
              </a:lnSpc>
              <a:spcBef>
                <a:spcPct val="40000"/>
              </a:spcBef>
              <a:spcAft>
                <a:spcPct val="0"/>
              </a:spcAft>
              <a:buClrTx/>
              <a:buSzTx/>
              <a:buFontTx/>
              <a:buNone/>
              <a:tabLst/>
              <a:defRPr/>
            </a:pPr>
            <a:r>
              <a:rPr kumimoji="0" lang="en-US" sz="3200" b="1" i="0" u="none" strike="noStrike" kern="0" cap="none" spc="0" normalizeH="0" baseline="0" noProof="0" dirty="0" err="1" smtClean="0">
                <a:ln>
                  <a:noFill/>
                </a:ln>
                <a:solidFill>
                  <a:schemeClr val="bg1"/>
                </a:solidFill>
                <a:effectLst/>
                <a:uLnTx/>
                <a:uFillTx/>
                <a:latin typeface="+mj-lt"/>
                <a:ea typeface="+mj-ea"/>
                <a:cs typeface="+mj-cs"/>
              </a:rPr>
              <a:t>Pritired</a:t>
            </a:r>
            <a:r>
              <a:rPr kumimoji="0" lang="en-US" sz="3200" b="1" i="0" u="none" strike="noStrike" kern="0" cap="none" spc="0" normalizeH="0" baseline="0" noProof="0" dirty="0" smtClean="0">
                <a:ln>
                  <a:noFill/>
                </a:ln>
                <a:solidFill>
                  <a:schemeClr val="bg1"/>
                </a:solidFill>
                <a:effectLst/>
                <a:uLnTx/>
                <a:uFillTx/>
                <a:latin typeface="+mj-lt"/>
                <a:ea typeface="+mj-ea"/>
                <a:cs typeface="+mj-cs"/>
              </a:rPr>
              <a:t> 1 LLC v. United States </a:t>
            </a:r>
            <a:endParaRPr kumimoji="0" lang="en-US" sz="3200" b="1"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Pritired</a:t>
            </a:r>
            <a:endParaRPr lang="en-US" dirty="0"/>
          </a:p>
        </p:txBody>
      </p:sp>
      <p:sp>
        <p:nvSpPr>
          <p:cNvPr id="3" name="Slide Number Placeholder 2"/>
          <p:cNvSpPr>
            <a:spLocks noGrp="1"/>
          </p:cNvSpPr>
          <p:nvPr>
            <p:ph type="sldNum" sz="quarter" idx="12"/>
          </p:nvPr>
        </p:nvSpPr>
        <p:spPr/>
        <p:txBody>
          <a:bodyPr/>
          <a:lstStyle/>
          <a:p>
            <a:fld id="{1CB23F2B-7DA2-447A-B5D1-F0E2C7FE22DC}" type="slidenum">
              <a:rPr lang="en-GB" smtClean="0"/>
              <a:pPr/>
              <a:t>15</a:t>
            </a:fld>
            <a:endParaRPr lang="en-GB" dirty="0"/>
          </a:p>
        </p:txBody>
      </p:sp>
      <p:sp>
        <p:nvSpPr>
          <p:cNvPr id="4" name="Content Placeholder 3"/>
          <p:cNvSpPr>
            <a:spLocks noGrp="1"/>
          </p:cNvSpPr>
          <p:nvPr>
            <p:ph idx="1"/>
          </p:nvPr>
        </p:nvSpPr>
        <p:spPr>
          <a:xfrm>
            <a:off x="323850" y="1316038"/>
            <a:ext cx="8545513" cy="5313362"/>
          </a:xfrm>
        </p:spPr>
        <p:txBody>
          <a:bodyPr/>
          <a:lstStyle/>
          <a:p>
            <a:pPr marL="0" indent="0">
              <a:spcBef>
                <a:spcPts val="0"/>
              </a:spcBef>
              <a:buNone/>
            </a:pPr>
            <a:r>
              <a:rPr lang="en-US" u="sng" dirty="0" smtClean="0"/>
              <a:t>The Basic Economic Transaction</a:t>
            </a:r>
            <a:r>
              <a:rPr lang="en-US" dirty="0" smtClean="0"/>
              <a:t>:  </a:t>
            </a:r>
          </a:p>
          <a:p>
            <a:pPr marL="0" indent="0">
              <a:spcBef>
                <a:spcPts val="0"/>
              </a:spcBef>
              <a:buNone/>
            </a:pPr>
            <a:r>
              <a:rPr lang="en-US" b="0" dirty="0" smtClean="0"/>
              <a:t>U.S. partnership enters into co-investment transaction with a tax-indifferent foreign investor.  Through the transaction, foreign investor is able to borrow money at below market rates.  U.S. investor receives the benefit of claiming FTCs on the foreign taxes paid on entire combined investment pool. </a:t>
            </a:r>
          </a:p>
          <a:p>
            <a:pPr marL="631825" lvl="1" indent="-254000">
              <a:spcBef>
                <a:spcPts val="0"/>
              </a:spcBef>
              <a:buFont typeface="Wingdings" pitchFamily="2" charset="2"/>
              <a:buChar char="q"/>
            </a:pPr>
            <a:r>
              <a:rPr lang="en-US" dirty="0" smtClean="0">
                <a:solidFill>
                  <a:schemeClr val="accent1"/>
                </a:solidFill>
              </a:rPr>
              <a:t>In essence, the U.S. partnerships gives foreign investor a loan in exchange   for a small portion of income and all FTCs.</a:t>
            </a:r>
          </a:p>
          <a:p>
            <a:pPr marL="0" indent="0">
              <a:spcBef>
                <a:spcPts val="1200"/>
              </a:spcBef>
              <a:buNone/>
            </a:pPr>
            <a:r>
              <a:rPr lang="en-US" u="sng" dirty="0" smtClean="0"/>
              <a:t>The Actual Transaction (simplified)</a:t>
            </a:r>
            <a:r>
              <a:rPr lang="en-US" dirty="0" smtClean="0"/>
              <a:t>:</a:t>
            </a:r>
          </a:p>
          <a:p>
            <a:pPr marL="342900" indent="-342900">
              <a:spcBef>
                <a:spcPts val="0"/>
              </a:spcBef>
              <a:buFont typeface="+mj-lt"/>
              <a:buAutoNum type="arabicPeriod"/>
            </a:pPr>
            <a:r>
              <a:rPr lang="en-US" b="0" dirty="0" smtClean="0"/>
              <a:t>Taxpayers contributed $300M cash to newly formed </a:t>
            </a:r>
            <a:r>
              <a:rPr lang="en-US" b="0" dirty="0" err="1" smtClean="0"/>
              <a:t>Pritired</a:t>
            </a:r>
            <a:r>
              <a:rPr lang="en-US" b="0" dirty="0" smtClean="0"/>
              <a:t> 1 LLC  (“</a:t>
            </a:r>
            <a:r>
              <a:rPr lang="en-US" b="0" dirty="0" err="1" smtClean="0"/>
              <a:t>Pritired</a:t>
            </a:r>
            <a:r>
              <a:rPr lang="en-US" b="0" dirty="0" smtClean="0"/>
              <a:t>”), which had elected to be treated as a partnership for Federal income tax purposes </a:t>
            </a:r>
          </a:p>
          <a:p>
            <a:pPr marL="342900" indent="-342900">
              <a:spcBef>
                <a:spcPts val="0"/>
              </a:spcBef>
              <a:buFont typeface="+mj-lt"/>
              <a:buAutoNum type="arabicPeriod"/>
            </a:pPr>
            <a:r>
              <a:rPr lang="en-US" b="0" dirty="0" smtClean="0"/>
              <a:t>French Banks created and funded 2 French entities (“the SAS”) with $930M.  In exchange for the $930M, SAS issued $475M in 1% Convertible Notes and $455M in Class A Shares to the French Banks. </a:t>
            </a:r>
          </a:p>
          <a:p>
            <a:pPr marL="342900" indent="-342900">
              <a:spcBef>
                <a:spcPts val="0"/>
              </a:spcBef>
              <a:buFont typeface="+mj-lt"/>
              <a:buAutoNum type="arabicPeriod"/>
            </a:pPr>
            <a:r>
              <a:rPr lang="en-US" b="0" dirty="0" err="1" smtClean="0"/>
              <a:t>Pritired</a:t>
            </a:r>
            <a:r>
              <a:rPr lang="en-US" b="0" dirty="0" smtClean="0"/>
              <a:t> transferred the entire $300M to the SAS.  In exchange, the SAS issued $9M of Class B shares and $291 of Perpetual Certificates to </a:t>
            </a:r>
            <a:r>
              <a:rPr lang="en-US" b="0" dirty="0" err="1" smtClean="0"/>
              <a:t>Pritiered</a:t>
            </a:r>
            <a:r>
              <a:rPr lang="en-US" b="0" dirty="0" smtClean="0"/>
              <a:t>. </a:t>
            </a:r>
          </a:p>
          <a:p>
            <a:pPr marL="685800" lvl="1" indent="-307975">
              <a:spcBef>
                <a:spcPts val="0"/>
              </a:spcBef>
              <a:buFont typeface="Wingdings" pitchFamily="2" charset="2"/>
              <a:buChar char="q"/>
            </a:pPr>
            <a:r>
              <a:rPr lang="en-US" dirty="0" smtClean="0">
                <a:solidFill>
                  <a:schemeClr val="accent1"/>
                </a:solidFill>
              </a:rPr>
              <a:t>When added to the $930M from the French Banks, SAS had $1.23B.  Thus,  the transaction essentially provided $300M of new funds to the French Banks</a:t>
            </a:r>
            <a:r>
              <a:rPr lang="en-US" dirty="0" smtClean="0"/>
              <a:t>.</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Pritired</a:t>
            </a:r>
            <a:r>
              <a:rPr lang="en-US" dirty="0" smtClean="0"/>
              <a:t> </a:t>
            </a:r>
            <a:endParaRPr lang="en-US" dirty="0"/>
          </a:p>
        </p:txBody>
      </p:sp>
      <p:sp>
        <p:nvSpPr>
          <p:cNvPr id="3" name="Slide Number Placeholder 2"/>
          <p:cNvSpPr>
            <a:spLocks noGrp="1"/>
          </p:cNvSpPr>
          <p:nvPr>
            <p:ph type="sldNum" sz="quarter" idx="12"/>
          </p:nvPr>
        </p:nvSpPr>
        <p:spPr/>
        <p:txBody>
          <a:bodyPr/>
          <a:lstStyle/>
          <a:p>
            <a:fld id="{1CB23F2B-7DA2-447A-B5D1-F0E2C7FE22DC}" type="slidenum">
              <a:rPr lang="en-GB" smtClean="0"/>
              <a:pPr/>
              <a:t>16</a:t>
            </a:fld>
            <a:endParaRPr lang="en-GB" dirty="0"/>
          </a:p>
        </p:txBody>
      </p:sp>
      <p:sp>
        <p:nvSpPr>
          <p:cNvPr id="4" name="Content Placeholder 3"/>
          <p:cNvSpPr>
            <a:spLocks noGrp="1"/>
          </p:cNvSpPr>
          <p:nvPr>
            <p:ph idx="1"/>
          </p:nvPr>
        </p:nvSpPr>
        <p:spPr/>
        <p:txBody>
          <a:bodyPr/>
          <a:lstStyle/>
          <a:p>
            <a:pPr marL="0" indent="0">
              <a:spcBef>
                <a:spcPts val="1200"/>
              </a:spcBef>
              <a:buNone/>
            </a:pPr>
            <a:r>
              <a:rPr lang="en-US" sz="2000" u="sng" dirty="0" smtClean="0"/>
              <a:t>Notice of Final Partnership Administrative Adjustment (FPAA)</a:t>
            </a:r>
          </a:p>
          <a:p>
            <a:pPr marL="0" indent="0">
              <a:spcBef>
                <a:spcPts val="1200"/>
              </a:spcBef>
              <a:buNone/>
            </a:pPr>
            <a:endParaRPr lang="en-US" sz="2000" u="sng" dirty="0" smtClean="0"/>
          </a:p>
          <a:p>
            <a:pPr marL="282575" indent="-282575">
              <a:spcBef>
                <a:spcPts val="0"/>
              </a:spcBef>
              <a:buFont typeface="Wingdings" pitchFamily="2" charset="2"/>
              <a:buChar char="q"/>
            </a:pPr>
            <a:r>
              <a:rPr lang="en-US" sz="2000" dirty="0" smtClean="0"/>
              <a:t>The IRS alleged the transaction was an abusive arrangement and its    FTCs were disallowed for 5 reasons:</a:t>
            </a:r>
          </a:p>
          <a:p>
            <a:pPr lvl="1">
              <a:spcBef>
                <a:spcPts val="0"/>
              </a:spcBef>
              <a:buNone/>
            </a:pPr>
            <a:endParaRPr lang="en-US" sz="2000" dirty="0" smtClean="0"/>
          </a:p>
          <a:p>
            <a:pPr marL="669925" lvl="1" indent="-342900">
              <a:spcBef>
                <a:spcPts val="0"/>
              </a:spcBef>
              <a:buAutoNum type="arabicPeriod"/>
            </a:pPr>
            <a:r>
              <a:rPr lang="en-US" sz="2000" dirty="0" smtClean="0">
                <a:solidFill>
                  <a:schemeClr val="accent1"/>
                </a:solidFill>
              </a:rPr>
              <a:t>The B shares and PCs were considered to be debt instruments and not equity</a:t>
            </a:r>
          </a:p>
          <a:p>
            <a:pPr marL="669925" lvl="1" indent="-342900">
              <a:spcBef>
                <a:spcPts val="0"/>
              </a:spcBef>
              <a:buAutoNum type="arabicPeriod"/>
            </a:pPr>
            <a:r>
              <a:rPr lang="en-US" sz="2000" dirty="0" smtClean="0">
                <a:solidFill>
                  <a:schemeClr val="accent1"/>
                </a:solidFill>
              </a:rPr>
              <a:t>The transaction was a loan because </a:t>
            </a:r>
            <a:r>
              <a:rPr lang="en-US" sz="2000" dirty="0" err="1" smtClean="0">
                <a:solidFill>
                  <a:schemeClr val="accent1"/>
                </a:solidFill>
              </a:rPr>
              <a:t>Pritiered</a:t>
            </a:r>
            <a:r>
              <a:rPr lang="en-US" sz="2000" dirty="0" smtClean="0">
                <a:solidFill>
                  <a:schemeClr val="accent1"/>
                </a:solidFill>
              </a:rPr>
              <a:t> was not a partner in the SAS</a:t>
            </a:r>
          </a:p>
          <a:p>
            <a:pPr marL="669925" lvl="1" indent="-342900">
              <a:spcBef>
                <a:spcPts val="0"/>
              </a:spcBef>
              <a:buAutoNum type="arabicPeriod"/>
            </a:pPr>
            <a:r>
              <a:rPr lang="en-US" sz="2000" dirty="0" smtClean="0">
                <a:solidFill>
                  <a:schemeClr val="accent1"/>
                </a:solidFill>
              </a:rPr>
              <a:t>Pursuant to the anti-abuse rule in section 1.701-2, the transaction was re-characterized as a loan because the B shares and PCs were debt instruments</a:t>
            </a:r>
          </a:p>
          <a:p>
            <a:pPr marL="669925" lvl="1" indent="-342900">
              <a:spcBef>
                <a:spcPts val="0"/>
              </a:spcBef>
              <a:buAutoNum type="arabicPeriod"/>
            </a:pPr>
            <a:r>
              <a:rPr lang="en-US" sz="2000" dirty="0" smtClean="0">
                <a:solidFill>
                  <a:schemeClr val="accent1"/>
                </a:solidFill>
              </a:rPr>
              <a:t>The special allocation of FTCs to </a:t>
            </a:r>
            <a:r>
              <a:rPr lang="en-US" sz="2000" dirty="0" err="1" smtClean="0">
                <a:solidFill>
                  <a:schemeClr val="accent1"/>
                </a:solidFill>
              </a:rPr>
              <a:t>Pritiered</a:t>
            </a:r>
            <a:r>
              <a:rPr lang="en-US" sz="2000" dirty="0" smtClean="0">
                <a:solidFill>
                  <a:schemeClr val="accent1"/>
                </a:solidFill>
              </a:rPr>
              <a:t> lacks economic effect </a:t>
            </a:r>
          </a:p>
          <a:p>
            <a:pPr marL="669925" lvl="1" indent="-342900">
              <a:spcBef>
                <a:spcPts val="0"/>
              </a:spcBef>
              <a:buAutoNum type="arabicPeriod"/>
            </a:pPr>
            <a:r>
              <a:rPr lang="en-US" sz="2000" dirty="0" smtClean="0">
                <a:solidFill>
                  <a:schemeClr val="accent1"/>
                </a:solidFill>
              </a:rPr>
              <a:t>The transaction generating the FTCs lacks economic substance</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Pritired</a:t>
            </a:r>
            <a:r>
              <a:rPr lang="en-US" dirty="0" smtClean="0"/>
              <a:t> </a:t>
            </a:r>
            <a:endParaRPr lang="en-US" dirty="0"/>
          </a:p>
        </p:txBody>
      </p:sp>
      <p:sp>
        <p:nvSpPr>
          <p:cNvPr id="3" name="Slide Number Placeholder 2"/>
          <p:cNvSpPr>
            <a:spLocks noGrp="1"/>
          </p:cNvSpPr>
          <p:nvPr>
            <p:ph type="sldNum" sz="quarter" idx="12"/>
          </p:nvPr>
        </p:nvSpPr>
        <p:spPr/>
        <p:txBody>
          <a:bodyPr/>
          <a:lstStyle/>
          <a:p>
            <a:fld id="{1CB23F2B-7DA2-447A-B5D1-F0E2C7FE22DC}" type="slidenum">
              <a:rPr lang="en-GB" smtClean="0"/>
              <a:pPr/>
              <a:t>17</a:t>
            </a:fld>
            <a:endParaRPr lang="en-GB" dirty="0"/>
          </a:p>
        </p:txBody>
      </p:sp>
      <p:sp>
        <p:nvSpPr>
          <p:cNvPr id="4" name="Content Placeholder 3"/>
          <p:cNvSpPr>
            <a:spLocks noGrp="1"/>
          </p:cNvSpPr>
          <p:nvPr>
            <p:ph idx="1"/>
          </p:nvPr>
        </p:nvSpPr>
        <p:spPr>
          <a:xfrm>
            <a:off x="381000" y="1143000"/>
            <a:ext cx="8545513" cy="5562600"/>
          </a:xfrm>
        </p:spPr>
        <p:txBody>
          <a:bodyPr/>
          <a:lstStyle/>
          <a:p>
            <a:pPr marL="0" indent="0">
              <a:spcBef>
                <a:spcPts val="1200"/>
              </a:spcBef>
              <a:buNone/>
            </a:pPr>
            <a:r>
              <a:rPr lang="en-US" sz="2200" u="sng" dirty="0" smtClean="0"/>
              <a:t>District Court’s Analysis of the FPAA</a:t>
            </a:r>
          </a:p>
          <a:p>
            <a:pPr marL="0" indent="0">
              <a:spcBef>
                <a:spcPts val="1200"/>
              </a:spcBef>
              <a:buNone/>
            </a:pPr>
            <a:r>
              <a:rPr lang="en-US" dirty="0" smtClean="0"/>
              <a:t>#1  </a:t>
            </a:r>
            <a:r>
              <a:rPr lang="en-US" sz="2000" b="0" dirty="0" smtClean="0"/>
              <a:t>Whether the transaction should be characterized as a loan</a:t>
            </a:r>
          </a:p>
          <a:p>
            <a:pPr marL="739775" lvl="1" indent="-336550">
              <a:spcBef>
                <a:spcPts val="0"/>
              </a:spcBef>
              <a:buFont typeface="Wingdings" pitchFamily="2" charset="2"/>
              <a:buChar char="q"/>
            </a:pPr>
            <a:r>
              <a:rPr lang="en-US" b="1" dirty="0" smtClean="0">
                <a:solidFill>
                  <a:schemeClr val="accent1"/>
                </a:solidFill>
              </a:rPr>
              <a:t>The court found the Class B Shares and PCs had attributes more closely related to debt and that the substance of the transaction was a loan. </a:t>
            </a:r>
          </a:p>
          <a:p>
            <a:pPr marL="968375" lvl="2" indent="-228600">
              <a:spcBef>
                <a:spcPts val="0"/>
              </a:spcBef>
              <a:buSzPct val="100000"/>
              <a:buFont typeface="Wingdings" pitchFamily="2" charset="2"/>
              <a:buChar char="§"/>
            </a:pPr>
            <a:r>
              <a:rPr lang="en-US" dirty="0" smtClean="0">
                <a:solidFill>
                  <a:schemeClr val="accent1"/>
                </a:solidFill>
              </a:rPr>
              <a:t>The court’s debt/equity analysis focused on characterization, market risk, credit risk, and, voting rights.  </a:t>
            </a:r>
          </a:p>
          <a:p>
            <a:pPr marL="968375" lvl="2" indent="-228600">
              <a:spcBef>
                <a:spcPts val="0"/>
              </a:spcBef>
              <a:buSzPct val="100000"/>
              <a:buFont typeface="Wingdings" pitchFamily="2" charset="2"/>
              <a:buChar char="§"/>
            </a:pPr>
            <a:endParaRPr lang="en-US" dirty="0" smtClean="0">
              <a:solidFill>
                <a:schemeClr val="accent1"/>
              </a:solidFill>
            </a:endParaRPr>
          </a:p>
          <a:p>
            <a:pPr marL="342900" indent="-342900">
              <a:spcBef>
                <a:spcPts val="0"/>
              </a:spcBef>
              <a:buNone/>
            </a:pPr>
            <a:r>
              <a:rPr lang="en-US" dirty="0" smtClean="0"/>
              <a:t>#2  </a:t>
            </a:r>
            <a:r>
              <a:rPr lang="en-US" sz="2000" b="0" dirty="0" smtClean="0"/>
              <a:t>Whether the transaction lacks economic substance </a:t>
            </a:r>
          </a:p>
          <a:p>
            <a:pPr marL="722312" lvl="1" indent="-342900">
              <a:spcBef>
                <a:spcPts val="0"/>
              </a:spcBef>
              <a:buFont typeface="Wingdings" pitchFamily="2" charset="2"/>
              <a:buChar char="q"/>
            </a:pPr>
            <a:r>
              <a:rPr lang="en-US" b="1" dirty="0" smtClean="0">
                <a:solidFill>
                  <a:schemeClr val="accent1"/>
                </a:solidFill>
              </a:rPr>
              <a:t>Applying the 8th Circuit’s conjunctive economic substance test, the court determined that taxpayer had no realistic opportunity to earn a profit independent of the FTCs, and did not expect to earn a meaningful return without the foreign tax credits. </a:t>
            </a:r>
          </a:p>
          <a:p>
            <a:pPr marL="722312" lvl="1" indent="-342900">
              <a:spcBef>
                <a:spcPts val="0"/>
              </a:spcBef>
              <a:buFont typeface="Wingdings" pitchFamily="2" charset="2"/>
              <a:buChar char="q"/>
            </a:pPr>
            <a:r>
              <a:rPr lang="en-US" b="1" dirty="0" smtClean="0">
                <a:solidFill>
                  <a:schemeClr val="accent1"/>
                </a:solidFill>
              </a:rPr>
              <a:t>The court rejected taxpayer’s argument that it should be permitted to rely on examples in Notice 98-5, which considered as a factor in determining whether an arrangement was abusive the expected economic profit from the arrangement when compared to the FTCs generated.</a:t>
            </a:r>
            <a:r>
              <a:rPr lang="en-US" b="1" dirty="0" smtClean="0"/>
              <a:t>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Pritired</a:t>
            </a:r>
            <a:r>
              <a:rPr lang="en-US" dirty="0" smtClean="0"/>
              <a:t> </a:t>
            </a:r>
            <a:endParaRPr lang="en-US" dirty="0"/>
          </a:p>
        </p:txBody>
      </p:sp>
      <p:sp>
        <p:nvSpPr>
          <p:cNvPr id="3" name="Slide Number Placeholder 2"/>
          <p:cNvSpPr>
            <a:spLocks noGrp="1"/>
          </p:cNvSpPr>
          <p:nvPr>
            <p:ph type="sldNum" sz="quarter" idx="12"/>
          </p:nvPr>
        </p:nvSpPr>
        <p:spPr/>
        <p:txBody>
          <a:bodyPr/>
          <a:lstStyle/>
          <a:p>
            <a:fld id="{1CB23F2B-7DA2-447A-B5D1-F0E2C7FE22DC}" type="slidenum">
              <a:rPr lang="en-GB" smtClean="0"/>
              <a:pPr/>
              <a:t>18</a:t>
            </a:fld>
            <a:endParaRPr lang="en-GB" dirty="0"/>
          </a:p>
        </p:txBody>
      </p:sp>
      <p:sp>
        <p:nvSpPr>
          <p:cNvPr id="4" name="Content Placeholder 3"/>
          <p:cNvSpPr>
            <a:spLocks noGrp="1"/>
          </p:cNvSpPr>
          <p:nvPr>
            <p:ph idx="1"/>
          </p:nvPr>
        </p:nvSpPr>
        <p:spPr/>
        <p:txBody>
          <a:bodyPr/>
          <a:lstStyle/>
          <a:p>
            <a:pPr marL="0" indent="0">
              <a:spcBef>
                <a:spcPts val="1200"/>
              </a:spcBef>
              <a:buNone/>
            </a:pPr>
            <a:r>
              <a:rPr lang="en-US" sz="2400" u="sng" dirty="0" smtClean="0"/>
              <a:t>District Court’s Analysis of the FPAA</a:t>
            </a:r>
            <a:endParaRPr lang="en-US" sz="2400" dirty="0" smtClean="0"/>
          </a:p>
          <a:p>
            <a:pPr marL="342900" indent="-342900">
              <a:spcBef>
                <a:spcPts val="1200"/>
              </a:spcBef>
              <a:buNone/>
            </a:pPr>
            <a:r>
              <a:rPr lang="en-US" sz="2000" dirty="0" smtClean="0"/>
              <a:t>#3  </a:t>
            </a:r>
            <a:r>
              <a:rPr lang="en-US" sz="2000" b="0" dirty="0" smtClean="0"/>
              <a:t>Whether the transaction violates the anti-abuse rule under of section 1.701-2</a:t>
            </a:r>
          </a:p>
          <a:p>
            <a:pPr marL="722312" lvl="1" indent="-342900">
              <a:spcBef>
                <a:spcPts val="1200"/>
              </a:spcBef>
              <a:buFont typeface="Wingdings" pitchFamily="2" charset="2"/>
              <a:buChar char="q"/>
            </a:pPr>
            <a:r>
              <a:rPr lang="en-US" sz="2000" b="1" dirty="0" smtClean="0">
                <a:solidFill>
                  <a:schemeClr val="accent1"/>
                </a:solidFill>
              </a:rPr>
              <a:t>The court held that the transaction did not have a substantial business purpose because it was "designed to transfer and shift the payment of French taxes to instruments that otherwise have a low and undesirable return." </a:t>
            </a:r>
            <a:r>
              <a:rPr lang="en-US" sz="2000" dirty="0" smtClean="0"/>
              <a:t> </a:t>
            </a:r>
            <a:endParaRPr lang="en-US" sz="2000" b="1" dirty="0" smtClean="0"/>
          </a:p>
          <a:p>
            <a:pPr marL="342900" indent="-342900">
              <a:spcBef>
                <a:spcPts val="1200"/>
              </a:spcBef>
              <a:buNone/>
            </a:pPr>
            <a:r>
              <a:rPr lang="en-US" sz="2000" dirty="0" smtClean="0"/>
              <a:t>#4  </a:t>
            </a:r>
            <a:r>
              <a:rPr lang="en-US" sz="2000" b="0" dirty="0" smtClean="0"/>
              <a:t>Whether the transaction lacks substantial economic effect pursuant to section 1.704-1(b)(2)</a:t>
            </a:r>
          </a:p>
          <a:p>
            <a:pPr marL="722312" lvl="1" indent="-342900">
              <a:spcBef>
                <a:spcPts val="1200"/>
              </a:spcBef>
              <a:buFont typeface="Wingdings" pitchFamily="2" charset="2"/>
              <a:buChar char="q"/>
            </a:pPr>
            <a:r>
              <a:rPr lang="en-US" sz="2000" b="1" dirty="0" smtClean="0">
                <a:solidFill>
                  <a:schemeClr val="accent1"/>
                </a:solidFill>
              </a:rPr>
              <a:t>The court held that even if the transaction constituted a bona fide partnership, the special allocation of French tax expense and net income lacked substantial economic effect and was not consistent with the partners’ interests in the partnership.</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Samueli</a:t>
            </a:r>
            <a:r>
              <a:rPr lang="en-US" dirty="0" smtClean="0"/>
              <a:t> v. Commissioner </a:t>
            </a:r>
            <a:endParaRPr lang="en-US" dirty="0"/>
          </a:p>
        </p:txBody>
      </p:sp>
      <p:sp>
        <p:nvSpPr>
          <p:cNvPr id="3" name="Slide Number Placeholder 2"/>
          <p:cNvSpPr>
            <a:spLocks noGrp="1"/>
          </p:cNvSpPr>
          <p:nvPr>
            <p:ph type="sldNum" sz="quarter" idx="12"/>
          </p:nvPr>
        </p:nvSpPr>
        <p:spPr/>
        <p:txBody>
          <a:bodyPr/>
          <a:lstStyle/>
          <a:p>
            <a:fld id="{1CB23F2B-7DA2-447A-B5D1-F0E2C7FE22DC}" type="slidenum">
              <a:rPr lang="en-GB" smtClean="0"/>
              <a:pPr/>
              <a:t>19</a:t>
            </a:fld>
            <a:endParaRPr lang="en-GB" dirty="0"/>
          </a:p>
        </p:txBody>
      </p:sp>
      <p:sp>
        <p:nvSpPr>
          <p:cNvPr id="4" name="Content Placeholder 3"/>
          <p:cNvSpPr>
            <a:spLocks noGrp="1"/>
          </p:cNvSpPr>
          <p:nvPr>
            <p:ph idx="1"/>
          </p:nvPr>
        </p:nvSpPr>
        <p:spPr/>
        <p:txBody>
          <a:bodyPr/>
          <a:lstStyle/>
          <a:p>
            <a:pPr marL="0" indent="0">
              <a:spcBef>
                <a:spcPts val="1200"/>
              </a:spcBef>
              <a:buNone/>
            </a:pPr>
            <a:r>
              <a:rPr lang="en-US" sz="2400" dirty="0" smtClean="0"/>
              <a:t>Background — Black Letter Law Observations:</a:t>
            </a:r>
          </a:p>
          <a:p>
            <a:pPr marL="282575" indent="-282575">
              <a:spcBef>
                <a:spcPts val="1200"/>
              </a:spcBef>
              <a:buFont typeface="Wingdings" pitchFamily="2" charset="2"/>
              <a:buChar char="q"/>
            </a:pPr>
            <a:r>
              <a:rPr lang="en-US" sz="2000" dirty="0" smtClean="0"/>
              <a:t> If I own a bond with OID, I accrue interest income.</a:t>
            </a:r>
          </a:p>
          <a:p>
            <a:pPr marL="282575" indent="-282575">
              <a:spcBef>
                <a:spcPts val="1200"/>
              </a:spcBef>
              <a:buFont typeface="Wingdings" pitchFamily="2" charset="2"/>
              <a:buChar char="q"/>
            </a:pPr>
            <a:r>
              <a:rPr lang="en-US" sz="2000" dirty="0" smtClean="0"/>
              <a:t> If I lend a security to another party (e.g., for that person to sell in a “short sale”), </a:t>
            </a:r>
            <a:br>
              <a:rPr lang="en-US" sz="2000" dirty="0" smtClean="0"/>
            </a:br>
            <a:r>
              <a:rPr lang="en-US" sz="2000" dirty="0" smtClean="0"/>
              <a:t>I am no longer the tax owner of the security (although I am in the same economic position).  </a:t>
            </a:r>
          </a:p>
          <a:p>
            <a:pPr marL="282575" indent="-282575">
              <a:spcBef>
                <a:spcPts val="1200"/>
              </a:spcBef>
              <a:buFont typeface="Wingdings" pitchFamily="2" charset="2"/>
              <a:buChar char="q"/>
            </a:pPr>
            <a:r>
              <a:rPr lang="en-US" sz="2000" dirty="0" smtClean="0"/>
              <a:t> If I lend a security in a transaction that qualifies under section 1058, my original basis in the security will carry over onto the security that is ultimately returned to me.  Furthermore, my holding period in the security is not interrupted.</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proposed 1256/446 regulations</a:t>
            </a:r>
            <a:endParaRPr lang="en-US" dirty="0"/>
          </a:p>
        </p:txBody>
      </p:sp>
      <p:sp>
        <p:nvSpPr>
          <p:cNvPr id="3" name="Slide Number Placeholder 2"/>
          <p:cNvSpPr>
            <a:spLocks noGrp="1"/>
          </p:cNvSpPr>
          <p:nvPr>
            <p:ph type="sldNum" sz="quarter" idx="12"/>
          </p:nvPr>
        </p:nvSpPr>
        <p:spPr/>
        <p:txBody>
          <a:bodyPr/>
          <a:lstStyle/>
          <a:p>
            <a:fld id="{1CB23F2B-7DA2-447A-B5D1-F0E2C7FE22DC}" type="slidenum">
              <a:rPr lang="en-GB" smtClean="0"/>
              <a:pPr/>
              <a:t>2</a:t>
            </a:fld>
            <a:endParaRPr lang="en-GB" dirty="0"/>
          </a:p>
        </p:txBody>
      </p:sp>
      <p:sp>
        <p:nvSpPr>
          <p:cNvPr id="4" name="Content Placeholder 3"/>
          <p:cNvSpPr>
            <a:spLocks noGrp="1"/>
          </p:cNvSpPr>
          <p:nvPr>
            <p:ph idx="1"/>
          </p:nvPr>
        </p:nvSpPr>
        <p:spPr/>
        <p:txBody>
          <a:bodyPr/>
          <a:lstStyle/>
          <a:p>
            <a:pPr lvl="2">
              <a:buNone/>
            </a:pPr>
            <a:r>
              <a:rPr lang="en-US" b="1" dirty="0" smtClean="0">
                <a:solidFill>
                  <a:schemeClr val="accent1"/>
                </a:solidFill>
              </a:rPr>
              <a:t>Background </a:t>
            </a:r>
          </a:p>
          <a:p>
            <a:pPr lvl="4">
              <a:buFont typeface="Wingdings" pitchFamily="2" charset="2"/>
              <a:buChar char="q"/>
            </a:pPr>
            <a:r>
              <a:rPr lang="en-US" b="1" dirty="0" smtClean="0">
                <a:solidFill>
                  <a:schemeClr val="accent1"/>
                </a:solidFill>
              </a:rPr>
              <a:t>Enactment of Dodd-Frank Act and amendment to section 1256</a:t>
            </a:r>
          </a:p>
          <a:p>
            <a:pPr lvl="2">
              <a:spcBef>
                <a:spcPts val="1800"/>
              </a:spcBef>
              <a:buNone/>
            </a:pPr>
            <a:r>
              <a:rPr lang="en-US" b="1" dirty="0" smtClean="0">
                <a:solidFill>
                  <a:schemeClr val="accent1"/>
                </a:solidFill>
              </a:rPr>
              <a:t>Broadening scope of “notional principal contract”, other technical changes</a:t>
            </a:r>
          </a:p>
          <a:p>
            <a:pPr lvl="4">
              <a:buFont typeface="Wingdings" pitchFamily="2" charset="2"/>
              <a:buChar char="q"/>
            </a:pPr>
            <a:r>
              <a:rPr lang="en-US" b="1" dirty="0" smtClean="0">
                <a:solidFill>
                  <a:schemeClr val="accent1"/>
                </a:solidFill>
              </a:rPr>
              <a:t>Bullet swaps</a:t>
            </a:r>
          </a:p>
          <a:p>
            <a:pPr lvl="4">
              <a:buFont typeface="Wingdings" pitchFamily="2" charset="2"/>
              <a:buChar char="q"/>
            </a:pPr>
            <a:r>
              <a:rPr lang="en-US" b="1" dirty="0" smtClean="0">
                <a:solidFill>
                  <a:schemeClr val="accent1"/>
                </a:solidFill>
              </a:rPr>
              <a:t>Credit default swaps</a:t>
            </a:r>
          </a:p>
          <a:p>
            <a:pPr lvl="4">
              <a:buFont typeface="Wingdings" pitchFamily="2" charset="2"/>
              <a:buChar char="q"/>
            </a:pPr>
            <a:r>
              <a:rPr lang="en-US" b="1" dirty="0" smtClean="0">
                <a:solidFill>
                  <a:schemeClr val="accent1"/>
                </a:solidFill>
              </a:rPr>
              <a:t>Exotic swaps (weather swaps, longevity swaps)</a:t>
            </a:r>
          </a:p>
          <a:p>
            <a:pPr lvl="4">
              <a:buFont typeface="Wingdings" pitchFamily="2" charset="2"/>
              <a:buChar char="q"/>
            </a:pPr>
            <a:r>
              <a:rPr lang="en-US" b="1" dirty="0" smtClean="0">
                <a:solidFill>
                  <a:schemeClr val="accent1"/>
                </a:solidFill>
              </a:rPr>
              <a:t>Portfolio swaps</a:t>
            </a:r>
          </a:p>
          <a:p>
            <a:pPr lvl="4">
              <a:buFont typeface="Wingdings" pitchFamily="2" charset="2"/>
              <a:buChar char="q"/>
            </a:pPr>
            <a:r>
              <a:rPr lang="en-US" b="1" dirty="0" smtClean="0">
                <a:solidFill>
                  <a:schemeClr val="accent1"/>
                </a:solidFill>
              </a:rPr>
              <a:t>Futures/scope of section 1256</a:t>
            </a:r>
          </a:p>
          <a:p>
            <a:pPr lvl="2">
              <a:spcBef>
                <a:spcPts val="1800"/>
              </a:spcBef>
              <a:buNone/>
            </a:pPr>
            <a:r>
              <a:rPr lang="en-US" b="1" dirty="0" smtClean="0">
                <a:solidFill>
                  <a:schemeClr val="accent1"/>
                </a:solidFill>
              </a:rPr>
              <a:t>Effective date</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Samueli</a:t>
            </a:r>
            <a:endParaRPr lang="en-US" dirty="0"/>
          </a:p>
        </p:txBody>
      </p:sp>
      <p:sp>
        <p:nvSpPr>
          <p:cNvPr id="3" name="Slide Number Placeholder 2"/>
          <p:cNvSpPr>
            <a:spLocks noGrp="1"/>
          </p:cNvSpPr>
          <p:nvPr>
            <p:ph type="sldNum" sz="quarter" idx="12"/>
          </p:nvPr>
        </p:nvSpPr>
        <p:spPr/>
        <p:txBody>
          <a:bodyPr/>
          <a:lstStyle/>
          <a:p>
            <a:fld id="{1CB23F2B-7DA2-447A-B5D1-F0E2C7FE22DC}" type="slidenum">
              <a:rPr lang="en-GB" smtClean="0"/>
              <a:pPr/>
              <a:t>20</a:t>
            </a:fld>
            <a:endParaRPr lang="en-GB" dirty="0"/>
          </a:p>
        </p:txBody>
      </p:sp>
      <p:sp>
        <p:nvSpPr>
          <p:cNvPr id="4" name="Content Placeholder 3"/>
          <p:cNvSpPr>
            <a:spLocks noGrp="1"/>
          </p:cNvSpPr>
          <p:nvPr>
            <p:ph idx="1"/>
          </p:nvPr>
        </p:nvSpPr>
        <p:spPr/>
        <p:txBody>
          <a:bodyPr/>
          <a:lstStyle/>
          <a:p>
            <a:pPr marL="0" indent="0">
              <a:spcBef>
                <a:spcPts val="0"/>
              </a:spcBef>
              <a:buNone/>
            </a:pPr>
            <a:r>
              <a:rPr lang="en-US" u="sng" dirty="0" smtClean="0"/>
              <a:t>The Basic Economic Transaction</a:t>
            </a:r>
            <a:r>
              <a:rPr lang="en-US" dirty="0" smtClean="0"/>
              <a:t>:</a:t>
            </a:r>
          </a:p>
          <a:p>
            <a:pPr marL="0" indent="0">
              <a:spcBef>
                <a:spcPts val="0"/>
              </a:spcBef>
              <a:buNone/>
            </a:pPr>
            <a:r>
              <a:rPr lang="en-US" b="0" dirty="0" smtClean="0"/>
              <a:t>Cash-basis taxpayer (</a:t>
            </a:r>
            <a:r>
              <a:rPr lang="en-US" b="0" dirty="0" err="1" smtClean="0"/>
              <a:t>Samueli</a:t>
            </a:r>
            <a:r>
              <a:rPr lang="en-US" b="0" dirty="0" smtClean="0"/>
              <a:t>) buys fixed-yield zero coupon bond, with purchase price principally financed through floating rate debt.  This is a bet that short-term rates will go down.</a:t>
            </a:r>
          </a:p>
          <a:p>
            <a:pPr marL="631825" indent="-282575">
              <a:spcBef>
                <a:spcPts val="0"/>
              </a:spcBef>
              <a:buFont typeface="Wingdings" pitchFamily="2" charset="2"/>
              <a:buChar char="q"/>
            </a:pPr>
            <a:r>
              <a:rPr lang="en-US" dirty="0" smtClean="0"/>
              <a:t>Taxpayer would be required to accrue OID, but gets deductions for interest only when paid.</a:t>
            </a:r>
          </a:p>
          <a:p>
            <a:pPr marL="0" indent="0">
              <a:spcBef>
                <a:spcPts val="1200"/>
              </a:spcBef>
              <a:buNone/>
            </a:pPr>
            <a:r>
              <a:rPr lang="en-US" u="sng" dirty="0" smtClean="0"/>
              <a:t>The Actual Transaction (simplified)</a:t>
            </a:r>
            <a:r>
              <a:rPr lang="en-US" dirty="0" smtClean="0"/>
              <a:t>:</a:t>
            </a:r>
          </a:p>
          <a:p>
            <a:pPr marL="342900" indent="342900">
              <a:spcBef>
                <a:spcPts val="0"/>
              </a:spcBef>
              <a:buFont typeface="+mj-lt"/>
              <a:buAutoNum type="arabicPeriod"/>
            </a:pPr>
            <a:r>
              <a:rPr lang="en-US" sz="1600" b="0" dirty="0" smtClean="0"/>
              <a:t>Taxpayer buys zero coupon bond for $80, financed with LIBOR-rate margin loan.</a:t>
            </a:r>
          </a:p>
          <a:p>
            <a:pPr marL="685800" indent="-336550">
              <a:spcBef>
                <a:spcPts val="0"/>
              </a:spcBef>
              <a:buFont typeface="+mj-lt"/>
              <a:buAutoNum type="arabicPeriod"/>
              <a:tabLst>
                <a:tab pos="631825" algn="l"/>
              </a:tabLst>
            </a:pPr>
            <a:r>
              <a:rPr lang="en-US" sz="1600" b="0" dirty="0" smtClean="0"/>
              <a:t>Taxpayer lends bond back to broker, in exchange for cash collateral.  Securities loan is unusually long-term (450 days) and is scheduled to terminate shortly before bond matures.</a:t>
            </a:r>
          </a:p>
          <a:p>
            <a:pPr marL="739775" indent="174625">
              <a:spcBef>
                <a:spcPts val="0"/>
              </a:spcBef>
              <a:buFont typeface="Wingdings" pitchFamily="2" charset="2"/>
              <a:buChar char="§"/>
            </a:pPr>
            <a:r>
              <a:rPr lang="en-US" sz="1600" b="0" dirty="0" smtClean="0"/>
              <a:t>Taxpayer repays the margin loan with the cash (so cash is “circling”).</a:t>
            </a:r>
          </a:p>
          <a:p>
            <a:pPr marL="739775" indent="174625">
              <a:spcBef>
                <a:spcPts val="0"/>
              </a:spcBef>
              <a:buFont typeface="Wingdings" pitchFamily="2" charset="2"/>
              <a:buChar char="§"/>
            </a:pPr>
            <a:r>
              <a:rPr lang="en-US" sz="1600" b="0" dirty="0" smtClean="0"/>
              <a:t>Taxpayer pays LIBOR on the cash collateral (so no change to funding costs).</a:t>
            </a:r>
          </a:p>
          <a:p>
            <a:pPr marL="914400" indent="-174625">
              <a:spcBef>
                <a:spcPts val="0"/>
              </a:spcBef>
              <a:buFont typeface="Wingdings" pitchFamily="2" charset="2"/>
              <a:buChar char="§"/>
            </a:pPr>
            <a:r>
              <a:rPr lang="en-US" sz="1600" b="0" dirty="0" smtClean="0"/>
              <a:t>As an economic matter, the bond will accrete in value over the term of the securities loan.  Taxpayer takes position he is not required to accrue OID because he no longer owns the bond.</a:t>
            </a:r>
          </a:p>
          <a:p>
            <a:pPr marL="685800" indent="-336550">
              <a:spcBef>
                <a:spcPts val="0"/>
              </a:spcBef>
              <a:buFont typeface="+mj-lt"/>
              <a:buAutoNum type="arabicPeriod" startAt="3"/>
            </a:pPr>
            <a:r>
              <a:rPr lang="en-US" sz="1600" b="0" dirty="0" smtClean="0"/>
              <a:t>At maturity of stock loan, broker is obligated to return the bond to taxpayer.  But instead, broker buys the bond, for $97.</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Samueli</a:t>
            </a:r>
            <a:r>
              <a:rPr lang="en-US" dirty="0" smtClean="0"/>
              <a:t> — The Opposing Positions</a:t>
            </a:r>
            <a:endParaRPr lang="en-US" dirty="0"/>
          </a:p>
        </p:txBody>
      </p:sp>
      <p:sp>
        <p:nvSpPr>
          <p:cNvPr id="3" name="Slide Number Placeholder 2"/>
          <p:cNvSpPr>
            <a:spLocks noGrp="1"/>
          </p:cNvSpPr>
          <p:nvPr>
            <p:ph type="sldNum" sz="quarter" idx="12"/>
          </p:nvPr>
        </p:nvSpPr>
        <p:spPr/>
        <p:txBody>
          <a:bodyPr/>
          <a:lstStyle/>
          <a:p>
            <a:fld id="{1CB23F2B-7DA2-447A-B5D1-F0E2C7FE22DC}" type="slidenum">
              <a:rPr lang="en-GB" smtClean="0"/>
              <a:pPr/>
              <a:t>21</a:t>
            </a:fld>
            <a:endParaRPr lang="en-GB" dirty="0"/>
          </a:p>
        </p:txBody>
      </p:sp>
      <p:sp>
        <p:nvSpPr>
          <p:cNvPr id="4" name="Content Placeholder 3"/>
          <p:cNvSpPr>
            <a:spLocks noGrp="1"/>
          </p:cNvSpPr>
          <p:nvPr>
            <p:ph idx="1"/>
          </p:nvPr>
        </p:nvSpPr>
        <p:spPr>
          <a:xfrm>
            <a:off x="304800" y="1143000"/>
            <a:ext cx="8545513" cy="5715000"/>
          </a:xfrm>
        </p:spPr>
        <p:txBody>
          <a:bodyPr/>
          <a:lstStyle/>
          <a:p>
            <a:pPr marL="0" indent="0">
              <a:spcBef>
                <a:spcPts val="0"/>
              </a:spcBef>
              <a:buNone/>
            </a:pPr>
            <a:r>
              <a:rPr lang="en-US" sz="1600" u="sng" dirty="0" smtClean="0"/>
              <a:t>TP position #1</a:t>
            </a:r>
            <a:r>
              <a:rPr lang="en-US" sz="1600" dirty="0" smtClean="0"/>
              <a:t>:  </a:t>
            </a:r>
          </a:p>
          <a:p>
            <a:pPr marL="739775" indent="-228600">
              <a:spcBef>
                <a:spcPts val="0"/>
              </a:spcBef>
              <a:buFont typeface="Wingdings" pitchFamily="2" charset="2"/>
              <a:buChar char="q"/>
            </a:pPr>
            <a:r>
              <a:rPr lang="en-US" sz="1600" dirty="0" smtClean="0"/>
              <a:t>TP has $17 of LTCG (from the purchase of the bond at $80 and disposition at $97).  </a:t>
            </a:r>
          </a:p>
          <a:p>
            <a:pPr marL="739775" lvl="1" indent="228600">
              <a:spcBef>
                <a:spcPts val="0"/>
              </a:spcBef>
              <a:buFont typeface="Wingdings" pitchFamily="2" charset="2"/>
              <a:buChar char="§"/>
            </a:pPr>
            <a:r>
              <a:rPr lang="en-US" sz="1600" dirty="0" smtClean="0">
                <a:solidFill>
                  <a:schemeClr val="accent1"/>
                </a:solidFill>
              </a:rPr>
              <a:t>Section 1058 operates to ensure taxpayer takes a carryover basis of $80 in bond 	  when it is returned.</a:t>
            </a:r>
          </a:p>
          <a:p>
            <a:pPr marL="739775" lvl="1" indent="228600">
              <a:spcBef>
                <a:spcPts val="0"/>
              </a:spcBef>
              <a:buFont typeface="Wingdings" pitchFamily="2" charset="2"/>
              <a:buChar char="§"/>
            </a:pPr>
            <a:r>
              <a:rPr lang="en-US" sz="1600" dirty="0" smtClean="0">
                <a:solidFill>
                  <a:schemeClr val="accent1"/>
                </a:solidFill>
              </a:rPr>
              <a:t>Section 1058 also allows TP’s holding period to continue un-interrupted.   </a:t>
            </a:r>
          </a:p>
          <a:p>
            <a:pPr marL="511175" indent="228600">
              <a:spcBef>
                <a:spcPts val="0"/>
              </a:spcBef>
              <a:buFont typeface="Wingdings" pitchFamily="2" charset="2"/>
              <a:buChar char="q"/>
              <a:tabLst>
                <a:tab pos="739775" algn="l"/>
              </a:tabLst>
            </a:pPr>
            <a:r>
              <a:rPr lang="en-US" sz="1600" dirty="0" smtClean="0"/>
              <a:t>TP also has $16 of ordinary deduction (from the delayed payment of the fee for 	the collateral)</a:t>
            </a:r>
          </a:p>
          <a:p>
            <a:pPr marL="0" indent="0">
              <a:spcBef>
                <a:spcPts val="0"/>
              </a:spcBef>
              <a:buNone/>
            </a:pPr>
            <a:r>
              <a:rPr lang="en-US" sz="1600" u="sng" dirty="0" smtClean="0"/>
              <a:t>IRS Counterargument</a:t>
            </a:r>
            <a:r>
              <a:rPr lang="en-US" sz="1600" dirty="0" smtClean="0"/>
              <a:t>:</a:t>
            </a:r>
          </a:p>
          <a:p>
            <a:pPr marL="511175" indent="228600">
              <a:spcBef>
                <a:spcPts val="0"/>
              </a:spcBef>
              <a:buFont typeface="Wingdings" pitchFamily="2" charset="2"/>
              <a:buChar char="q"/>
            </a:pPr>
            <a:r>
              <a:rPr lang="en-US" sz="1600" dirty="0" smtClean="0"/>
              <a:t>TP purchased bond on day 1 and immediately </a:t>
            </a:r>
            <a:r>
              <a:rPr lang="en-US" sz="1600" u="sng" dirty="0" smtClean="0"/>
              <a:t>sold it</a:t>
            </a:r>
            <a:r>
              <a:rPr lang="en-US" sz="1600" dirty="0" smtClean="0"/>
              <a:t> to the bank on the same day.  </a:t>
            </a:r>
          </a:p>
          <a:p>
            <a:pPr marL="968375" lvl="1" indent="-228600">
              <a:spcBef>
                <a:spcPts val="0"/>
              </a:spcBef>
              <a:buFont typeface="Wingdings" pitchFamily="2" charset="2"/>
              <a:buChar char="§"/>
            </a:pPr>
            <a:r>
              <a:rPr lang="en-US" sz="1600" dirty="0" smtClean="0">
                <a:solidFill>
                  <a:schemeClr val="accent1"/>
                </a:solidFill>
              </a:rPr>
              <a:t>In other words, TP </a:t>
            </a:r>
            <a:r>
              <a:rPr lang="en-US" sz="1600" u="sng" dirty="0" smtClean="0">
                <a:solidFill>
                  <a:schemeClr val="accent1"/>
                </a:solidFill>
              </a:rPr>
              <a:t>did not lend </a:t>
            </a:r>
            <a:r>
              <a:rPr lang="en-US" sz="1600" dirty="0" smtClean="0">
                <a:solidFill>
                  <a:schemeClr val="accent1"/>
                </a:solidFill>
              </a:rPr>
              <a:t>the bond to the bank in a non-recognition transaction governed by section 1058.   On day 1, TP has basis of $80, and sold the bond for the bank’s obligation worth $80 — realization and recognition event, but no gain/loss simply as a result of the values.  </a:t>
            </a:r>
          </a:p>
          <a:p>
            <a:pPr marL="806450" indent="-295275">
              <a:spcBef>
                <a:spcPts val="0"/>
              </a:spcBef>
              <a:buFont typeface="Wingdings" pitchFamily="2" charset="2"/>
              <a:buChar char="q"/>
            </a:pPr>
            <a:r>
              <a:rPr lang="en-US" sz="1600" dirty="0" smtClean="0"/>
              <a:t>Instead, TP has entered into forward contract to buy bond at maturity (end of year 1.75).  Ultimately, TP buys bond at $96 on that date and sells it for $97 that same day — resulting in $1 of </a:t>
            </a:r>
            <a:r>
              <a:rPr lang="en-US" sz="1600" u="sng" dirty="0" smtClean="0"/>
              <a:t>Short-term</a:t>
            </a:r>
            <a:r>
              <a:rPr lang="en-US" sz="1600" dirty="0" smtClean="0"/>
              <a:t> CG.</a:t>
            </a:r>
          </a:p>
          <a:p>
            <a:pPr marL="0" indent="0">
              <a:spcBef>
                <a:spcPts val="0"/>
              </a:spcBef>
              <a:buNone/>
            </a:pPr>
            <a:r>
              <a:rPr lang="en-US" sz="1600" u="sng" dirty="0" smtClean="0"/>
              <a:t>TP position #2</a:t>
            </a:r>
            <a:r>
              <a:rPr lang="en-US" sz="1600" dirty="0" smtClean="0"/>
              <a:t>:</a:t>
            </a:r>
          </a:p>
          <a:p>
            <a:pPr marL="806450" indent="-295275">
              <a:spcBef>
                <a:spcPts val="0"/>
              </a:spcBef>
              <a:buFont typeface="Wingdings" pitchFamily="2" charset="2"/>
              <a:buChar char="q"/>
            </a:pPr>
            <a:r>
              <a:rPr lang="en-US" sz="1600" dirty="0" smtClean="0"/>
              <a:t>Even if the day 1 transaction is not a securities loan, the resulting forward contract was held for more than a year.  It was cash-settled.  Therefore, the $1 of profit is </a:t>
            </a:r>
            <a:r>
              <a:rPr lang="en-US" sz="1600" u="sng" dirty="0" smtClean="0"/>
              <a:t>Long-term</a:t>
            </a:r>
            <a:r>
              <a:rPr lang="en-US" sz="1600" dirty="0" smtClean="0"/>
              <a:t> CG.</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Samueli</a:t>
            </a:r>
            <a:r>
              <a:rPr lang="en-US" dirty="0" smtClean="0"/>
              <a:t>  – The Tax Issues </a:t>
            </a:r>
            <a:endParaRPr lang="en-US" dirty="0"/>
          </a:p>
        </p:txBody>
      </p:sp>
      <p:sp>
        <p:nvSpPr>
          <p:cNvPr id="3" name="Slide Number Placeholder 2"/>
          <p:cNvSpPr>
            <a:spLocks noGrp="1"/>
          </p:cNvSpPr>
          <p:nvPr>
            <p:ph type="sldNum" sz="quarter" idx="12"/>
          </p:nvPr>
        </p:nvSpPr>
        <p:spPr/>
        <p:txBody>
          <a:bodyPr/>
          <a:lstStyle/>
          <a:p>
            <a:fld id="{1CB23F2B-7DA2-447A-B5D1-F0E2C7FE22DC}" type="slidenum">
              <a:rPr lang="en-GB" smtClean="0"/>
              <a:pPr/>
              <a:t>22</a:t>
            </a:fld>
            <a:endParaRPr lang="en-GB" dirty="0"/>
          </a:p>
        </p:txBody>
      </p:sp>
      <p:sp>
        <p:nvSpPr>
          <p:cNvPr id="4" name="Content Placeholder 3"/>
          <p:cNvSpPr>
            <a:spLocks noGrp="1"/>
          </p:cNvSpPr>
          <p:nvPr>
            <p:ph idx="1"/>
          </p:nvPr>
        </p:nvSpPr>
        <p:spPr>
          <a:xfrm>
            <a:off x="228600" y="1143000"/>
            <a:ext cx="8545513" cy="5715000"/>
          </a:xfrm>
        </p:spPr>
        <p:txBody>
          <a:bodyPr/>
          <a:lstStyle/>
          <a:p>
            <a:pPr>
              <a:spcBef>
                <a:spcPts val="0"/>
              </a:spcBef>
            </a:pPr>
            <a:r>
              <a:rPr lang="en-US" dirty="0" smtClean="0"/>
              <a:t>#1.  Was the day 1 transaction, in fact, a valid securities loan under section 1058?</a:t>
            </a:r>
          </a:p>
          <a:p>
            <a:pPr marL="685800" indent="-336550">
              <a:spcBef>
                <a:spcPts val="0"/>
              </a:spcBef>
              <a:buFont typeface="Wingdings" pitchFamily="2" charset="2"/>
              <a:buChar char="q"/>
            </a:pPr>
            <a:r>
              <a:rPr lang="en-US" dirty="0" smtClean="0"/>
              <a:t>In order for arrangement to qualify for non-recognition, the transferor must be in the same economic position.  </a:t>
            </a:r>
          </a:p>
          <a:p>
            <a:pPr marL="685800" indent="-336550">
              <a:spcBef>
                <a:spcPts val="0"/>
              </a:spcBef>
              <a:buFont typeface="Wingdings" pitchFamily="2" charset="2"/>
              <a:buChar char="q"/>
              <a:tabLst>
                <a:tab pos="685800" algn="l"/>
              </a:tabLst>
            </a:pPr>
            <a:r>
              <a:rPr lang="en-US" dirty="0" smtClean="0"/>
              <a:t>The agreement by which the securities are lent must “not reduce the . . . opportunity for gain of the transferor of the securities in the securities transferred.”  Section 1058(b)(3).</a:t>
            </a:r>
          </a:p>
          <a:p>
            <a:pPr marL="685800" indent="-336550">
              <a:spcBef>
                <a:spcPts val="0"/>
              </a:spcBef>
              <a:buFont typeface="Wingdings" pitchFamily="2" charset="2"/>
              <a:buChar char="q"/>
            </a:pPr>
            <a:r>
              <a:rPr lang="en-US" dirty="0" smtClean="0"/>
              <a:t>TP could not call back the securities for 1.75 years.  9th Circuit Court holds:  </a:t>
            </a:r>
          </a:p>
          <a:p>
            <a:pPr marL="914400" lvl="1" indent="-228600">
              <a:spcBef>
                <a:spcPts val="0"/>
              </a:spcBef>
              <a:buFont typeface="Wingdings" pitchFamily="2" charset="2"/>
              <a:buChar char="§"/>
            </a:pPr>
            <a:r>
              <a:rPr lang="en-US" dirty="0" smtClean="0">
                <a:solidFill>
                  <a:schemeClr val="accent1"/>
                </a:solidFill>
              </a:rPr>
              <a:t>“During this period, TP could not have taken advantage of a short-lived spike in the market value of the securities . . . Common sense compels the conclusion that this reduced the opportunity for gain that a normal owner of the securities would have enjoyed.”  </a:t>
            </a:r>
          </a:p>
          <a:p>
            <a:pPr marL="914400" lvl="1" indent="-228600">
              <a:spcBef>
                <a:spcPts val="0"/>
              </a:spcBef>
              <a:buFont typeface="Wingdings" pitchFamily="2" charset="2"/>
              <a:buChar char="§"/>
            </a:pPr>
            <a:r>
              <a:rPr lang="en-US" dirty="0" smtClean="0">
                <a:solidFill>
                  <a:schemeClr val="accent1"/>
                </a:solidFill>
              </a:rPr>
              <a:t>“our conclusion that the transaction . . . reduced TP’s opportunity for gain does not necessarily imply a conclusion that a securities loan must be terminable upon demand to satisfy the requirement of section 1058(b)(3).”</a:t>
            </a:r>
          </a:p>
          <a:p>
            <a:pPr marL="685800" indent="-336550">
              <a:spcBef>
                <a:spcPts val="0"/>
              </a:spcBef>
              <a:buFont typeface="Wingdings" pitchFamily="2" charset="2"/>
              <a:buChar char="q"/>
            </a:pPr>
            <a:r>
              <a:rPr lang="en-US" dirty="0" smtClean="0"/>
              <a:t>What of shorter “term loans” of securities?  180, 90, 60 days?  Note: court’s emphasis on purpose of section 1058, and that it is exclusive avenue for non-recognition.</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Samueli</a:t>
            </a:r>
            <a:r>
              <a:rPr lang="en-US" dirty="0" smtClean="0"/>
              <a:t> – The Tax Issues </a:t>
            </a:r>
            <a:endParaRPr lang="en-US" dirty="0"/>
          </a:p>
        </p:txBody>
      </p:sp>
      <p:sp>
        <p:nvSpPr>
          <p:cNvPr id="3" name="Slide Number Placeholder 2"/>
          <p:cNvSpPr>
            <a:spLocks noGrp="1"/>
          </p:cNvSpPr>
          <p:nvPr>
            <p:ph type="sldNum" sz="quarter" idx="12"/>
          </p:nvPr>
        </p:nvSpPr>
        <p:spPr/>
        <p:txBody>
          <a:bodyPr/>
          <a:lstStyle/>
          <a:p>
            <a:fld id="{1CB23F2B-7DA2-447A-B5D1-F0E2C7FE22DC}" type="slidenum">
              <a:rPr lang="en-GB" smtClean="0"/>
              <a:pPr/>
              <a:t>23</a:t>
            </a:fld>
            <a:endParaRPr lang="en-GB" dirty="0"/>
          </a:p>
        </p:txBody>
      </p:sp>
      <p:sp>
        <p:nvSpPr>
          <p:cNvPr id="4" name="Content Placeholder 3"/>
          <p:cNvSpPr>
            <a:spLocks noGrp="1"/>
          </p:cNvSpPr>
          <p:nvPr>
            <p:ph idx="1"/>
          </p:nvPr>
        </p:nvSpPr>
        <p:spPr/>
        <p:txBody>
          <a:bodyPr/>
          <a:lstStyle/>
          <a:p>
            <a:r>
              <a:rPr lang="en-US" dirty="0" smtClean="0"/>
              <a:t>#2.   Assuming a sale occurs on day 1 (not section 1058 transaction), does the cash settlement of the arrangement generate long term capital gain?</a:t>
            </a:r>
          </a:p>
          <a:p>
            <a:pPr marL="0" indent="0">
              <a:spcBef>
                <a:spcPts val="1800"/>
              </a:spcBef>
              <a:buNone/>
            </a:pPr>
            <a:r>
              <a:rPr lang="en-US" b="0" dirty="0" smtClean="0"/>
              <a:t>IRS argues that cash-settlement of the contract at maturity  does not reflect a cancellation or termination of the contract under section 1234A.  Instead, it merely reflects the fulfillment of the contract.  If securities had actually been delivered, TP would have been purchased for $96 and sold at $97 (with short-term holding period).  It is not appropriate to “mark-to-market” the forward contract (and recognize a $1 LTCG) — rather, the contract must be treated as having been fulfilled/performed.  </a:t>
            </a:r>
          </a:p>
          <a:p>
            <a:pPr marL="0" indent="0">
              <a:spcBef>
                <a:spcPts val="1800"/>
              </a:spcBef>
              <a:buNone/>
            </a:pPr>
            <a:r>
              <a:rPr lang="en-US" b="0" dirty="0" smtClean="0"/>
              <a:t>	*9th Circuit Court agrees.</a:t>
            </a:r>
          </a:p>
          <a:p>
            <a:pPr marL="0" indent="0">
              <a:spcBef>
                <a:spcPts val="1800"/>
              </a:spcBef>
              <a:buNone/>
            </a:pPr>
            <a:r>
              <a:rPr lang="en-US" dirty="0" smtClean="0"/>
              <a:t>Note: </a:t>
            </a:r>
            <a:r>
              <a:rPr lang="en-US" b="0" dirty="0" smtClean="0"/>
              <a:t>The IRS &amp; court position is directly contrary to analysis in CCA  201104031 (re: closing forward with borrowed shares)</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a:t>
            </a:r>
            <a:endParaRPr lang="en-US" dirty="0"/>
          </a:p>
        </p:txBody>
      </p:sp>
      <p:sp>
        <p:nvSpPr>
          <p:cNvPr id="3" name="Slide Number Placeholder 2"/>
          <p:cNvSpPr>
            <a:spLocks noGrp="1"/>
          </p:cNvSpPr>
          <p:nvPr>
            <p:ph type="sldNum" sz="quarter" idx="12"/>
          </p:nvPr>
        </p:nvSpPr>
        <p:spPr/>
        <p:txBody>
          <a:bodyPr/>
          <a:lstStyle/>
          <a:p>
            <a:fld id="{1CB23F2B-7DA2-447A-B5D1-F0E2C7FE22DC}" type="slidenum">
              <a:rPr lang="en-GB" smtClean="0"/>
              <a:pPr/>
              <a:t>24</a:t>
            </a:fld>
            <a:endParaRPr lang="en-GB" dirty="0"/>
          </a:p>
        </p:txBody>
      </p:sp>
      <p:sp>
        <p:nvSpPr>
          <p:cNvPr id="4" name="Content Placeholder 3"/>
          <p:cNvSpPr>
            <a:spLocks noGrp="1"/>
          </p:cNvSpPr>
          <p:nvPr>
            <p:ph idx="1"/>
          </p:nvPr>
        </p:nvSpPr>
        <p:spPr/>
        <p:txBody>
          <a:bodyPr/>
          <a:lstStyle/>
          <a:p>
            <a:pPr lvl="2">
              <a:buNone/>
            </a:pPr>
            <a:r>
              <a:rPr lang="en-US" b="1" dirty="0" smtClean="0"/>
              <a:t>Viva Hammer</a:t>
            </a:r>
            <a:endParaRPr lang="en-US" dirty="0" smtClean="0"/>
          </a:p>
          <a:p>
            <a:pPr lvl="2">
              <a:buNone/>
            </a:pPr>
            <a:r>
              <a:rPr lang="en-US" dirty="0" smtClean="0"/>
              <a:t>KPMG LLP -- Washington National Tax </a:t>
            </a:r>
          </a:p>
          <a:p>
            <a:pPr lvl="2">
              <a:buNone/>
            </a:pPr>
            <a:r>
              <a:rPr lang="en-US" dirty="0" smtClean="0">
                <a:solidFill>
                  <a:schemeClr val="accent1"/>
                </a:solidFill>
                <a:hlinkClick r:id="rId2"/>
              </a:rPr>
              <a:t>vhammer@Kpmg.com</a:t>
            </a:r>
            <a:endParaRPr lang="en-US" dirty="0" smtClean="0">
              <a:solidFill>
                <a:schemeClr val="accent1"/>
              </a:solidFill>
            </a:endParaRPr>
          </a:p>
          <a:p>
            <a:pPr lvl="2">
              <a:buNone/>
            </a:pPr>
            <a:r>
              <a:rPr lang="en-US" dirty="0" smtClean="0"/>
              <a:t>(202) 412-9798</a:t>
            </a:r>
          </a:p>
          <a:p>
            <a:pPr lvl="2">
              <a:buNone/>
            </a:pPr>
            <a:r>
              <a:rPr lang="en-US" b="1" dirty="0" smtClean="0"/>
              <a:t>Edward </a:t>
            </a:r>
            <a:r>
              <a:rPr lang="en-US" b="1" dirty="0" err="1" smtClean="0"/>
              <a:t>Kleinbard</a:t>
            </a:r>
            <a:endParaRPr lang="en-US" b="1" dirty="0" smtClean="0"/>
          </a:p>
          <a:p>
            <a:pPr lvl="2">
              <a:buNone/>
            </a:pPr>
            <a:r>
              <a:rPr lang="en-US" dirty="0" smtClean="0"/>
              <a:t>USC Law School</a:t>
            </a:r>
          </a:p>
          <a:p>
            <a:pPr lvl="2">
              <a:buNone/>
            </a:pPr>
            <a:r>
              <a:rPr lang="en-US" dirty="0" smtClean="0">
                <a:hlinkClick r:id="rId3"/>
              </a:rPr>
              <a:t>ekleinbard@law.usc.edu</a:t>
            </a:r>
            <a:endParaRPr lang="en-US" dirty="0" smtClean="0"/>
          </a:p>
          <a:p>
            <a:pPr lvl="2">
              <a:buNone/>
            </a:pPr>
            <a:r>
              <a:rPr lang="en-US" dirty="0" smtClean="0"/>
              <a:t> (213) 740-4582</a:t>
            </a:r>
          </a:p>
          <a:p>
            <a:pPr lvl="2">
              <a:buNone/>
            </a:pPr>
            <a:r>
              <a:rPr lang="en-US" b="1" dirty="0" smtClean="0"/>
              <a:t>Stephen Larson</a:t>
            </a:r>
          </a:p>
          <a:p>
            <a:pPr lvl="2">
              <a:buNone/>
            </a:pPr>
            <a:r>
              <a:rPr lang="en-US" dirty="0" smtClean="0"/>
              <a:t>Internal Revenue Service --  Financial Instruments and Products</a:t>
            </a:r>
          </a:p>
          <a:p>
            <a:pPr lvl="2">
              <a:buNone/>
            </a:pPr>
            <a:r>
              <a:rPr lang="en-US" u="sng" dirty="0" smtClean="0">
                <a:hlinkClick r:id="rId4"/>
              </a:rPr>
              <a:t>Stephen.Larson@irscounsel.treas.gov</a:t>
            </a:r>
            <a:endParaRPr lang="en-US" dirty="0" smtClean="0"/>
          </a:p>
          <a:p>
            <a:pPr lvl="2">
              <a:buNone/>
            </a:pPr>
            <a:r>
              <a:rPr lang="en-US" dirty="0" smtClean="0"/>
              <a:t>(202) 622-3900</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Slide Number Placeholder 2"/>
          <p:cNvSpPr>
            <a:spLocks noGrp="1"/>
          </p:cNvSpPr>
          <p:nvPr>
            <p:ph type="sldNum" sz="quarter" idx="12"/>
          </p:nvPr>
        </p:nvSpPr>
        <p:spPr/>
        <p:txBody>
          <a:bodyPr/>
          <a:lstStyle/>
          <a:p>
            <a:fld id="{1CB23F2B-7DA2-447A-B5D1-F0E2C7FE22DC}" type="slidenum">
              <a:rPr lang="en-GB" smtClean="0"/>
              <a:pPr/>
              <a:t>3</a:t>
            </a:fld>
            <a:endParaRPr lang="en-GB" dirty="0"/>
          </a:p>
        </p:txBody>
      </p:sp>
      <p:sp>
        <p:nvSpPr>
          <p:cNvPr id="4" name="Content Placeholder 3"/>
          <p:cNvSpPr>
            <a:spLocks noGrp="1"/>
          </p:cNvSpPr>
          <p:nvPr>
            <p:ph idx="1"/>
          </p:nvPr>
        </p:nvSpPr>
        <p:spPr/>
        <p:txBody>
          <a:bodyPr/>
          <a:lstStyle/>
          <a:p>
            <a:pPr lvl="2">
              <a:spcBef>
                <a:spcPts val="600"/>
              </a:spcBef>
              <a:spcAft>
                <a:spcPts val="600"/>
              </a:spcAft>
              <a:buFont typeface="Wingdings" pitchFamily="2" charset="2"/>
              <a:buChar char="q"/>
            </a:pPr>
            <a:r>
              <a:rPr lang="en-US" sz="2000" b="1" dirty="0" smtClean="0">
                <a:solidFill>
                  <a:schemeClr val="accent1"/>
                </a:solidFill>
              </a:rPr>
              <a:t>Uncertain application of section 1256 to swaps subject to Dodd-Frank</a:t>
            </a:r>
          </a:p>
          <a:p>
            <a:pPr lvl="4">
              <a:spcBef>
                <a:spcPts val="600"/>
              </a:spcBef>
              <a:spcAft>
                <a:spcPts val="600"/>
              </a:spcAft>
              <a:buSzPct val="100000"/>
              <a:buFont typeface="Wingdings" pitchFamily="2" charset="2"/>
              <a:buChar char="§"/>
            </a:pPr>
            <a:r>
              <a:rPr lang="en-US" sz="2000" dirty="0" smtClean="0">
                <a:solidFill>
                  <a:schemeClr val="accent1"/>
                </a:solidFill>
              </a:rPr>
              <a:t>Section 1256 requires mark-to-market , capital gain/loss for “section 1256 contracts”</a:t>
            </a:r>
          </a:p>
          <a:p>
            <a:pPr lvl="4">
              <a:spcBef>
                <a:spcPts val="600"/>
              </a:spcBef>
              <a:spcAft>
                <a:spcPts val="600"/>
              </a:spcAft>
              <a:buSzPct val="100000"/>
              <a:buFont typeface="Wingdings" pitchFamily="2" charset="2"/>
              <a:buChar char="§"/>
            </a:pPr>
            <a:r>
              <a:rPr lang="en-US" sz="2000" dirty="0" smtClean="0">
                <a:solidFill>
                  <a:schemeClr val="accent1"/>
                </a:solidFill>
              </a:rPr>
              <a:t>Dodd-Frank requires swaps to be cleared through a central counterparty (“clearinghouse”) and traded on regulated exchanges</a:t>
            </a:r>
          </a:p>
          <a:p>
            <a:pPr lvl="2">
              <a:spcBef>
                <a:spcPts val="600"/>
              </a:spcBef>
              <a:spcAft>
                <a:spcPts val="600"/>
              </a:spcAft>
              <a:buFont typeface="Wingdings" pitchFamily="2" charset="2"/>
              <a:buChar char="q"/>
            </a:pPr>
            <a:r>
              <a:rPr lang="en-US" sz="2000" b="1" dirty="0" smtClean="0">
                <a:solidFill>
                  <a:schemeClr val="accent1"/>
                </a:solidFill>
              </a:rPr>
              <a:t>Last-minute amendment to Dodd-Frank amended section 1256 to clarify that certain swaps and “similar agreements” not included in definition of section 1256 contract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Notional Principal Contract - definition </a:t>
            </a:r>
            <a:endParaRPr lang="en-US" dirty="0"/>
          </a:p>
        </p:txBody>
      </p:sp>
      <p:sp>
        <p:nvSpPr>
          <p:cNvPr id="3" name="Slide Number Placeholder 2"/>
          <p:cNvSpPr>
            <a:spLocks noGrp="1"/>
          </p:cNvSpPr>
          <p:nvPr>
            <p:ph type="sldNum" sz="quarter" idx="12"/>
          </p:nvPr>
        </p:nvSpPr>
        <p:spPr/>
        <p:txBody>
          <a:bodyPr/>
          <a:lstStyle/>
          <a:p>
            <a:fld id="{1CB23F2B-7DA2-447A-B5D1-F0E2C7FE22DC}" type="slidenum">
              <a:rPr lang="en-GB" smtClean="0"/>
              <a:pPr/>
              <a:t>4</a:t>
            </a:fld>
            <a:endParaRPr lang="en-GB" dirty="0"/>
          </a:p>
        </p:txBody>
      </p:sp>
      <p:sp>
        <p:nvSpPr>
          <p:cNvPr id="4" name="Content Placeholder 3"/>
          <p:cNvSpPr>
            <a:spLocks noGrp="1"/>
          </p:cNvSpPr>
          <p:nvPr>
            <p:ph idx="1"/>
          </p:nvPr>
        </p:nvSpPr>
        <p:spPr/>
        <p:txBody>
          <a:bodyPr/>
          <a:lstStyle/>
          <a:p>
            <a:pPr lvl="2">
              <a:spcBef>
                <a:spcPts val="600"/>
              </a:spcBef>
              <a:spcAft>
                <a:spcPts val="600"/>
              </a:spcAft>
              <a:buFont typeface="Wingdings" pitchFamily="2" charset="2"/>
              <a:buChar char="q"/>
            </a:pPr>
            <a:r>
              <a:rPr lang="en-US" sz="2000" b="1" dirty="0" smtClean="0">
                <a:solidFill>
                  <a:schemeClr val="accent1"/>
                </a:solidFill>
              </a:rPr>
              <a:t>New proposed </a:t>
            </a:r>
            <a:r>
              <a:rPr lang="en-US" sz="2000" b="1" dirty="0" err="1" smtClean="0">
                <a:solidFill>
                  <a:schemeClr val="accent1"/>
                </a:solidFill>
              </a:rPr>
              <a:t>regs</a:t>
            </a:r>
            <a:r>
              <a:rPr lang="en-US" sz="2000" b="1" dirty="0" smtClean="0">
                <a:solidFill>
                  <a:schemeClr val="accent1"/>
                </a:solidFill>
              </a:rPr>
              <a:t> provide that Dodd-Frank amendment covers any NPC or option on NPC</a:t>
            </a:r>
          </a:p>
          <a:p>
            <a:pPr lvl="2">
              <a:spcBef>
                <a:spcPts val="600"/>
              </a:spcBef>
              <a:spcAft>
                <a:spcPts val="600"/>
              </a:spcAft>
              <a:buFont typeface="Wingdings" pitchFamily="2" charset="2"/>
              <a:buChar char="q"/>
            </a:pPr>
            <a:r>
              <a:rPr lang="en-US" sz="2000" b="1" dirty="0" smtClean="0">
                <a:solidFill>
                  <a:schemeClr val="accent1"/>
                </a:solidFill>
              </a:rPr>
              <a:t>Proposed </a:t>
            </a:r>
            <a:r>
              <a:rPr lang="en-US" sz="2000" b="1" dirty="0" err="1" smtClean="0">
                <a:solidFill>
                  <a:schemeClr val="accent1"/>
                </a:solidFill>
              </a:rPr>
              <a:t>regs</a:t>
            </a:r>
            <a:r>
              <a:rPr lang="en-US" sz="2000" b="1" dirty="0" smtClean="0">
                <a:solidFill>
                  <a:schemeClr val="accent1"/>
                </a:solidFill>
              </a:rPr>
              <a:t> expand definition of NPC</a:t>
            </a:r>
          </a:p>
          <a:p>
            <a:pPr lvl="3">
              <a:spcBef>
                <a:spcPts val="600"/>
              </a:spcBef>
              <a:spcAft>
                <a:spcPts val="600"/>
              </a:spcAft>
              <a:buSzPct val="100000"/>
              <a:buFont typeface="Wingdings" pitchFamily="2" charset="2"/>
              <a:buChar char="§"/>
            </a:pPr>
            <a:r>
              <a:rPr lang="en-US" sz="2000" dirty="0" smtClean="0">
                <a:solidFill>
                  <a:schemeClr val="accent1"/>
                </a:solidFill>
              </a:rPr>
              <a:t>Taxation of NPCs provided for under prior </a:t>
            </a:r>
            <a:r>
              <a:rPr lang="en-US" sz="2000" dirty="0" err="1" smtClean="0">
                <a:solidFill>
                  <a:schemeClr val="accent1"/>
                </a:solidFill>
              </a:rPr>
              <a:t>regs</a:t>
            </a:r>
            <a:endParaRPr lang="en-US" sz="2000" dirty="0" smtClean="0">
              <a:solidFill>
                <a:schemeClr val="accent1"/>
              </a:solidFill>
            </a:endParaRPr>
          </a:p>
          <a:p>
            <a:pPr lvl="2">
              <a:spcBef>
                <a:spcPts val="600"/>
              </a:spcBef>
              <a:spcAft>
                <a:spcPts val="600"/>
              </a:spcAft>
              <a:buFont typeface="Wingdings" pitchFamily="2" charset="2"/>
              <a:buChar char="q"/>
            </a:pPr>
            <a:r>
              <a:rPr lang="en-US" sz="2000" b="1" dirty="0" smtClean="0">
                <a:solidFill>
                  <a:schemeClr val="accent1"/>
                </a:solidFill>
              </a:rPr>
              <a:t>New proposed </a:t>
            </a:r>
            <a:r>
              <a:rPr lang="en-US" sz="2000" b="1" dirty="0" err="1" smtClean="0">
                <a:solidFill>
                  <a:schemeClr val="accent1"/>
                </a:solidFill>
              </a:rPr>
              <a:t>regs</a:t>
            </a:r>
            <a:r>
              <a:rPr lang="en-US" sz="2000" b="1" dirty="0" smtClean="0">
                <a:solidFill>
                  <a:schemeClr val="accent1"/>
                </a:solidFill>
              </a:rPr>
              <a:t> are proposed to be effective for contracts entered into on or after final regulations are published</a:t>
            </a:r>
          </a:p>
          <a:p>
            <a:pPr lvl="3">
              <a:spcBef>
                <a:spcPts val="600"/>
              </a:spcBef>
              <a:spcAft>
                <a:spcPts val="600"/>
              </a:spcAft>
              <a:buSzPct val="100000"/>
              <a:buFont typeface="Wingdings" pitchFamily="2" charset="2"/>
              <a:buChar char="§"/>
            </a:pPr>
            <a:r>
              <a:rPr lang="en-US" sz="2000" dirty="0" smtClean="0">
                <a:solidFill>
                  <a:schemeClr val="accent1"/>
                </a:solidFill>
              </a:rPr>
              <a:t>Public statements by IRS that taxpayers need not adopt rules of proposed </a:t>
            </a:r>
            <a:r>
              <a:rPr lang="en-US" sz="2000" dirty="0" err="1" smtClean="0">
                <a:solidFill>
                  <a:schemeClr val="accent1"/>
                </a:solidFill>
              </a:rPr>
              <a:t>regs</a:t>
            </a:r>
            <a:r>
              <a:rPr lang="en-US" sz="2000" dirty="0" smtClean="0">
                <a:solidFill>
                  <a:schemeClr val="accent1"/>
                </a:solidFill>
              </a:rPr>
              <a:t> before finalized e.g., CDS currently treated by some as options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Bullet swaps</a:t>
            </a:r>
            <a:endParaRPr lang="en-US" sz="3200" dirty="0"/>
          </a:p>
        </p:txBody>
      </p:sp>
      <p:sp>
        <p:nvSpPr>
          <p:cNvPr id="3" name="Slide Number Placeholder 2"/>
          <p:cNvSpPr>
            <a:spLocks noGrp="1"/>
          </p:cNvSpPr>
          <p:nvPr>
            <p:ph type="sldNum" sz="quarter" idx="12"/>
          </p:nvPr>
        </p:nvSpPr>
        <p:spPr/>
        <p:txBody>
          <a:bodyPr/>
          <a:lstStyle/>
          <a:p>
            <a:fld id="{1CB23F2B-7DA2-447A-B5D1-F0E2C7FE22DC}" type="slidenum">
              <a:rPr lang="en-GB" smtClean="0"/>
              <a:pPr/>
              <a:t>5</a:t>
            </a:fld>
            <a:endParaRPr lang="en-GB" dirty="0"/>
          </a:p>
        </p:txBody>
      </p:sp>
      <p:sp>
        <p:nvSpPr>
          <p:cNvPr id="4" name="Content Placeholder 3"/>
          <p:cNvSpPr>
            <a:spLocks noGrp="1"/>
          </p:cNvSpPr>
          <p:nvPr>
            <p:ph idx="1"/>
          </p:nvPr>
        </p:nvSpPr>
        <p:spPr/>
        <p:txBody>
          <a:bodyPr/>
          <a:lstStyle/>
          <a:p>
            <a:pPr lvl="2">
              <a:spcBef>
                <a:spcPts val="600"/>
              </a:spcBef>
              <a:spcAft>
                <a:spcPts val="600"/>
              </a:spcAft>
              <a:buFont typeface="Wingdings" pitchFamily="2" charset="2"/>
              <a:buChar char="q"/>
            </a:pPr>
            <a:r>
              <a:rPr lang="en-US" sz="2000" b="1" dirty="0" smtClean="0">
                <a:solidFill>
                  <a:schemeClr val="accent1"/>
                </a:solidFill>
              </a:rPr>
              <a:t>NPC definition requires at least one party to make more than one payment</a:t>
            </a:r>
          </a:p>
          <a:p>
            <a:pPr lvl="2">
              <a:spcBef>
                <a:spcPts val="600"/>
              </a:spcBef>
              <a:spcAft>
                <a:spcPts val="600"/>
              </a:spcAft>
              <a:buFont typeface="Wingdings" pitchFamily="2" charset="2"/>
              <a:buChar char="q"/>
            </a:pPr>
            <a:r>
              <a:rPr lang="en-US" sz="2000" b="1" dirty="0" smtClean="0">
                <a:solidFill>
                  <a:schemeClr val="accent1"/>
                </a:solidFill>
              </a:rPr>
              <a:t>“Payment” is defined in proposed </a:t>
            </a:r>
            <a:r>
              <a:rPr lang="en-US" sz="2000" b="1" dirty="0" err="1" smtClean="0">
                <a:solidFill>
                  <a:schemeClr val="accent1"/>
                </a:solidFill>
              </a:rPr>
              <a:t>regs</a:t>
            </a:r>
            <a:r>
              <a:rPr lang="en-US" sz="2000" b="1" dirty="0" smtClean="0">
                <a:solidFill>
                  <a:schemeClr val="accent1"/>
                </a:solidFill>
              </a:rPr>
              <a:t> to include “an amount that is fixed on one date and paid . . . on a later date”</a:t>
            </a:r>
          </a:p>
          <a:p>
            <a:pPr lvl="2">
              <a:spcBef>
                <a:spcPts val="600"/>
              </a:spcBef>
              <a:spcAft>
                <a:spcPts val="600"/>
              </a:spcAft>
              <a:buFont typeface="Wingdings" pitchFamily="2" charset="2"/>
              <a:buChar char="q"/>
            </a:pPr>
            <a:r>
              <a:rPr lang="en-US" sz="2000" b="1" dirty="0" smtClean="0">
                <a:solidFill>
                  <a:schemeClr val="accent1"/>
                </a:solidFill>
              </a:rPr>
              <a:t>“Bullet swaps” — with a single payment at maturity calculated as accumulation of amounts fixed during its term — treated as an NPC</a:t>
            </a:r>
          </a:p>
          <a:p>
            <a:pPr lvl="2">
              <a:spcBef>
                <a:spcPts val="600"/>
              </a:spcBef>
              <a:spcAft>
                <a:spcPts val="600"/>
              </a:spcAft>
              <a:buFont typeface="Wingdings" pitchFamily="2" charset="2"/>
              <a:buChar char="q"/>
            </a:pPr>
            <a:r>
              <a:rPr lang="en-US" sz="2000" b="1" dirty="0" smtClean="0">
                <a:solidFill>
                  <a:schemeClr val="accent1"/>
                </a:solidFill>
              </a:rPr>
              <a:t>Forward rate agreement is not a NPC</a:t>
            </a:r>
          </a:p>
          <a:p>
            <a:pPr lvl="2">
              <a:spcBef>
                <a:spcPts val="600"/>
              </a:spcBef>
              <a:spcAft>
                <a:spcPts val="600"/>
              </a:spcAft>
              <a:buFont typeface="Wingdings" pitchFamily="2" charset="2"/>
              <a:buChar char="q"/>
            </a:pPr>
            <a:r>
              <a:rPr lang="en-US" sz="2000" b="1" dirty="0" smtClean="0">
                <a:solidFill>
                  <a:schemeClr val="accent1"/>
                </a:solidFill>
              </a:rPr>
              <a:t>Forward contract on equity with interim accruals of dividend-and interest-equivalent amounts is an NPC</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Bullet swaps</a:t>
            </a:r>
            <a:endParaRPr lang="en-US" dirty="0"/>
          </a:p>
        </p:txBody>
      </p:sp>
      <p:sp>
        <p:nvSpPr>
          <p:cNvPr id="3" name="Slide Number Placeholder 2"/>
          <p:cNvSpPr>
            <a:spLocks noGrp="1"/>
          </p:cNvSpPr>
          <p:nvPr>
            <p:ph type="sldNum" sz="quarter" idx="12"/>
          </p:nvPr>
        </p:nvSpPr>
        <p:spPr/>
        <p:txBody>
          <a:bodyPr/>
          <a:lstStyle/>
          <a:p>
            <a:fld id="{1CB23F2B-7DA2-447A-B5D1-F0E2C7FE22DC}" type="slidenum">
              <a:rPr lang="en-GB" smtClean="0"/>
              <a:pPr/>
              <a:t>6</a:t>
            </a:fld>
            <a:endParaRPr lang="en-GB" dirty="0"/>
          </a:p>
        </p:txBody>
      </p:sp>
      <p:sp>
        <p:nvSpPr>
          <p:cNvPr id="4" name="Content Placeholder 3"/>
          <p:cNvSpPr>
            <a:spLocks noGrp="1"/>
          </p:cNvSpPr>
          <p:nvPr>
            <p:ph idx="1"/>
          </p:nvPr>
        </p:nvSpPr>
        <p:spPr/>
        <p:txBody>
          <a:bodyPr/>
          <a:lstStyle/>
          <a:p>
            <a:pPr lvl="2">
              <a:spcAft>
                <a:spcPts val="600"/>
              </a:spcAft>
              <a:buFont typeface="Wingdings" pitchFamily="2" charset="2"/>
              <a:buChar char="q"/>
            </a:pPr>
            <a:r>
              <a:rPr lang="en-US" sz="2000" b="1" dirty="0" smtClean="0">
                <a:solidFill>
                  <a:schemeClr val="accent1"/>
                </a:solidFill>
              </a:rPr>
              <a:t>“Payment” definition is novel - inconsistent with market practice and conventional meaning of term “payment”</a:t>
            </a:r>
          </a:p>
          <a:p>
            <a:pPr lvl="3">
              <a:spcAft>
                <a:spcPts val="600"/>
              </a:spcAft>
              <a:buSzPct val="100000"/>
              <a:buFont typeface="Wingdings" pitchFamily="2" charset="2"/>
              <a:buChar char="§"/>
            </a:pPr>
            <a:r>
              <a:rPr lang="en-US" sz="2000" dirty="0" smtClean="0">
                <a:solidFill>
                  <a:schemeClr val="accent1"/>
                </a:solidFill>
              </a:rPr>
              <a:t>Potential adverse consequences for individual investors, because of miscellaneous itemized deduction rules</a:t>
            </a:r>
          </a:p>
          <a:p>
            <a:pPr lvl="3">
              <a:spcAft>
                <a:spcPts val="600"/>
              </a:spcAft>
              <a:buSzPct val="100000"/>
              <a:buFont typeface="Wingdings" pitchFamily="2" charset="2"/>
              <a:buChar char="§"/>
            </a:pPr>
            <a:r>
              <a:rPr lang="en-US" sz="2000" dirty="0" smtClean="0">
                <a:solidFill>
                  <a:schemeClr val="accent1"/>
                </a:solidFill>
              </a:rPr>
              <a:t>Potential timing and character consequences for all taxpayers</a:t>
            </a:r>
          </a:p>
          <a:p>
            <a:pPr lvl="3">
              <a:spcAft>
                <a:spcPts val="600"/>
              </a:spcAft>
              <a:buSzPct val="100000"/>
              <a:buFont typeface="Wingdings" pitchFamily="2" charset="2"/>
              <a:buChar char="§"/>
            </a:pPr>
            <a:r>
              <a:rPr lang="en-US" sz="2000" dirty="0" smtClean="0">
                <a:solidFill>
                  <a:schemeClr val="accent1"/>
                </a:solidFill>
              </a:rPr>
              <a:t>Possible effects on exchange-traded notes and other structured notes</a:t>
            </a:r>
          </a:p>
          <a:p>
            <a:pPr lvl="3">
              <a:spcAft>
                <a:spcPts val="600"/>
              </a:spcAft>
              <a:buSzPct val="100000"/>
              <a:buFont typeface="Wingdings" pitchFamily="2" charset="2"/>
              <a:buChar char="§"/>
            </a:pPr>
            <a:r>
              <a:rPr lang="en-US" sz="2000" dirty="0" smtClean="0">
                <a:solidFill>
                  <a:schemeClr val="accent1"/>
                </a:solidFill>
              </a:rPr>
              <a:t>Possible effects on futures contracts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Bullet swaps</a:t>
            </a:r>
            <a:endParaRPr lang="en-US" dirty="0"/>
          </a:p>
        </p:txBody>
      </p:sp>
      <p:sp>
        <p:nvSpPr>
          <p:cNvPr id="3" name="Slide Number Placeholder 2"/>
          <p:cNvSpPr>
            <a:spLocks noGrp="1"/>
          </p:cNvSpPr>
          <p:nvPr>
            <p:ph type="sldNum" sz="quarter" idx="12"/>
          </p:nvPr>
        </p:nvSpPr>
        <p:spPr/>
        <p:txBody>
          <a:bodyPr/>
          <a:lstStyle/>
          <a:p>
            <a:fld id="{1CB23F2B-7DA2-447A-B5D1-F0E2C7FE22DC}" type="slidenum">
              <a:rPr lang="en-GB" smtClean="0"/>
              <a:pPr/>
              <a:t>7</a:t>
            </a:fld>
            <a:endParaRPr lang="en-GB" dirty="0"/>
          </a:p>
        </p:txBody>
      </p:sp>
      <p:sp>
        <p:nvSpPr>
          <p:cNvPr id="4" name="Content Placeholder 3"/>
          <p:cNvSpPr>
            <a:spLocks noGrp="1"/>
          </p:cNvSpPr>
          <p:nvPr>
            <p:ph idx="1"/>
          </p:nvPr>
        </p:nvSpPr>
        <p:spPr/>
        <p:txBody>
          <a:bodyPr/>
          <a:lstStyle/>
          <a:p>
            <a:pPr lvl="2">
              <a:buFont typeface="Wingdings" pitchFamily="2" charset="2"/>
              <a:buChar char="q"/>
            </a:pPr>
            <a:r>
              <a:rPr lang="en-US" sz="2000" b="1" dirty="0" smtClean="0">
                <a:solidFill>
                  <a:schemeClr val="accent1"/>
                </a:solidFill>
              </a:rPr>
              <a:t>Preamble: Questions have arisen as to the proper interpretation of the NPC definition requiring “payment of amounts”</a:t>
            </a:r>
          </a:p>
          <a:p>
            <a:pPr lvl="2">
              <a:buFont typeface="Wingdings" pitchFamily="2" charset="2"/>
              <a:buChar char="q"/>
            </a:pPr>
            <a:r>
              <a:rPr lang="en-US" sz="2000" b="1" dirty="0" smtClean="0">
                <a:solidFill>
                  <a:schemeClr val="accent1"/>
                </a:solidFill>
              </a:rPr>
              <a:t>Implies that there is uncertainty under current law on NPC definition.</a:t>
            </a:r>
          </a:p>
          <a:p>
            <a:pPr lvl="3">
              <a:buSzPct val="100000"/>
              <a:buFont typeface="Wingdings" pitchFamily="2" charset="2"/>
              <a:buChar char="§"/>
            </a:pPr>
            <a:r>
              <a:rPr lang="en-US" sz="2000" dirty="0" smtClean="0">
                <a:solidFill>
                  <a:schemeClr val="accent1"/>
                </a:solidFill>
              </a:rPr>
              <a:t>Possible “uncertainty” is whether multiple payments by one party are required.</a:t>
            </a:r>
          </a:p>
          <a:p>
            <a:pPr lvl="3">
              <a:buSzPct val="100000"/>
              <a:buFont typeface="Wingdings" pitchFamily="2" charset="2"/>
              <a:buChar char="§"/>
            </a:pPr>
            <a:r>
              <a:rPr lang="en-US" sz="2000" dirty="0" smtClean="0">
                <a:solidFill>
                  <a:schemeClr val="accent1"/>
                </a:solidFill>
              </a:rPr>
              <a:t>Possible “uncertainty” is as to proper treatment of bullet swaps, source of uncertainty obscure.</a:t>
            </a:r>
          </a:p>
          <a:p>
            <a:pPr lvl="4">
              <a:buSzPct val="100000"/>
              <a:buFont typeface="Wingdings" pitchFamily="2" charset="2"/>
              <a:buChar char="Ø"/>
            </a:pPr>
            <a:r>
              <a:rPr lang="en-US" sz="2000" dirty="0" smtClean="0">
                <a:solidFill>
                  <a:schemeClr val="accent1"/>
                </a:solidFill>
              </a:rPr>
              <a:t>Meaning of term “payment” seems very clear; </a:t>
            </a:r>
            <a:r>
              <a:rPr lang="en-US" sz="2000" dirty="0" err="1" smtClean="0">
                <a:solidFill>
                  <a:schemeClr val="accent1"/>
                </a:solidFill>
              </a:rPr>
              <a:t>cf</a:t>
            </a:r>
            <a:r>
              <a:rPr lang="en-US" sz="2000" dirty="0" smtClean="0">
                <a:solidFill>
                  <a:schemeClr val="accent1"/>
                </a:solidFill>
              </a:rPr>
              <a:t> the OID regulations</a:t>
            </a:r>
          </a:p>
          <a:p>
            <a:pPr lvl="4">
              <a:buSzPct val="100000"/>
              <a:buFont typeface="Wingdings" pitchFamily="2" charset="2"/>
              <a:buChar char="Ø"/>
            </a:pPr>
            <a:r>
              <a:rPr lang="en-US" sz="2000" dirty="0" smtClean="0">
                <a:solidFill>
                  <a:schemeClr val="accent1"/>
                </a:solidFill>
              </a:rPr>
              <a:t>2004 proposed regulations contain several definitions consistent with treating bullet swaps as non-NPCs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default swaps</a:t>
            </a:r>
            <a:endParaRPr lang="en-US" dirty="0"/>
          </a:p>
        </p:txBody>
      </p:sp>
      <p:sp>
        <p:nvSpPr>
          <p:cNvPr id="3" name="Slide Number Placeholder 2"/>
          <p:cNvSpPr>
            <a:spLocks noGrp="1"/>
          </p:cNvSpPr>
          <p:nvPr>
            <p:ph type="sldNum" sz="quarter" idx="12"/>
          </p:nvPr>
        </p:nvSpPr>
        <p:spPr/>
        <p:txBody>
          <a:bodyPr/>
          <a:lstStyle/>
          <a:p>
            <a:fld id="{1CB23F2B-7DA2-447A-B5D1-F0E2C7FE22DC}" type="slidenum">
              <a:rPr lang="en-GB" smtClean="0"/>
              <a:pPr/>
              <a:t>8</a:t>
            </a:fld>
            <a:endParaRPr lang="en-GB" dirty="0"/>
          </a:p>
        </p:txBody>
      </p:sp>
      <p:sp>
        <p:nvSpPr>
          <p:cNvPr id="4" name="Content Placeholder 3"/>
          <p:cNvSpPr>
            <a:spLocks noGrp="1"/>
          </p:cNvSpPr>
          <p:nvPr>
            <p:ph idx="1"/>
          </p:nvPr>
        </p:nvSpPr>
        <p:spPr/>
        <p:txBody>
          <a:bodyPr/>
          <a:lstStyle/>
          <a:p>
            <a:pPr lvl="2">
              <a:spcBef>
                <a:spcPts val="600"/>
              </a:spcBef>
              <a:spcAft>
                <a:spcPts val="600"/>
              </a:spcAft>
              <a:buFont typeface="Wingdings" pitchFamily="2" charset="2"/>
              <a:buChar char="q"/>
            </a:pPr>
            <a:r>
              <a:rPr lang="en-US" sz="2000" b="1" dirty="0" smtClean="0">
                <a:solidFill>
                  <a:schemeClr val="accent1"/>
                </a:solidFill>
              </a:rPr>
              <a:t>Uncertainty whether CDS should be: NPC, option, insurance, guarantee</a:t>
            </a:r>
          </a:p>
          <a:p>
            <a:pPr lvl="2">
              <a:spcBef>
                <a:spcPts val="600"/>
              </a:spcBef>
              <a:spcAft>
                <a:spcPts val="600"/>
              </a:spcAft>
              <a:buFont typeface="Wingdings" pitchFamily="2" charset="2"/>
              <a:buChar char="q"/>
            </a:pPr>
            <a:r>
              <a:rPr lang="en-US" sz="2000" b="1" dirty="0" smtClean="0">
                <a:solidFill>
                  <a:schemeClr val="accent1"/>
                </a:solidFill>
              </a:rPr>
              <a:t>Proposed </a:t>
            </a:r>
            <a:r>
              <a:rPr lang="en-US" sz="2000" b="1" dirty="0" err="1" smtClean="0">
                <a:solidFill>
                  <a:schemeClr val="accent1"/>
                </a:solidFill>
              </a:rPr>
              <a:t>regs</a:t>
            </a:r>
            <a:r>
              <a:rPr lang="en-US" sz="2000" b="1" dirty="0" smtClean="0">
                <a:solidFill>
                  <a:schemeClr val="accent1"/>
                </a:solidFill>
              </a:rPr>
              <a:t> CDS are NPCs; no definition of “credit default swap”</a:t>
            </a:r>
          </a:p>
          <a:p>
            <a:pPr lvl="2">
              <a:spcBef>
                <a:spcPts val="600"/>
              </a:spcBef>
              <a:spcAft>
                <a:spcPts val="600"/>
              </a:spcAft>
              <a:buFont typeface="Wingdings" pitchFamily="2" charset="2"/>
              <a:buChar char="q"/>
            </a:pPr>
            <a:r>
              <a:rPr lang="en-US" sz="2000" b="1" dirty="0" smtClean="0">
                <a:solidFill>
                  <a:schemeClr val="accent1"/>
                </a:solidFill>
              </a:rPr>
              <a:t>Options: no accrual, capital G/L, NPCs: current accrual, ordinary Y/Exp</a:t>
            </a:r>
          </a:p>
          <a:p>
            <a:pPr lvl="2">
              <a:spcBef>
                <a:spcPts val="600"/>
              </a:spcBef>
              <a:spcAft>
                <a:spcPts val="600"/>
              </a:spcAft>
              <a:buFont typeface="Wingdings" pitchFamily="2" charset="2"/>
              <a:buChar char="q"/>
            </a:pPr>
            <a:r>
              <a:rPr lang="en-US" sz="2000" b="1" dirty="0" smtClean="0">
                <a:solidFill>
                  <a:schemeClr val="accent1"/>
                </a:solidFill>
              </a:rPr>
              <a:t>Application of NPC timing/character rules to CDS unclear</a:t>
            </a:r>
          </a:p>
          <a:p>
            <a:pPr lvl="3">
              <a:spcBef>
                <a:spcPts val="600"/>
              </a:spcBef>
              <a:spcAft>
                <a:spcPts val="600"/>
              </a:spcAft>
              <a:buSzPct val="100000"/>
              <a:buFont typeface="Wingdings" pitchFamily="2" charset="2"/>
              <a:buChar char="§"/>
            </a:pPr>
            <a:r>
              <a:rPr lang="en-US" sz="2000" dirty="0" smtClean="0">
                <a:solidFill>
                  <a:schemeClr val="accent1"/>
                </a:solidFill>
              </a:rPr>
              <a:t>How to amortize upfront and settlement payments over life of CDS? </a:t>
            </a:r>
          </a:p>
          <a:p>
            <a:pPr lvl="3">
              <a:spcBef>
                <a:spcPts val="600"/>
              </a:spcBef>
              <a:spcAft>
                <a:spcPts val="600"/>
              </a:spcAft>
              <a:buSzPct val="100000"/>
              <a:buFont typeface="Wingdings" pitchFamily="2" charset="2"/>
              <a:buChar char="§"/>
            </a:pPr>
            <a:r>
              <a:rPr lang="en-US" sz="2000" dirty="0" smtClean="0">
                <a:solidFill>
                  <a:schemeClr val="accent1"/>
                </a:solidFill>
              </a:rPr>
              <a:t>Potential </a:t>
            </a:r>
            <a:r>
              <a:rPr lang="en-US" sz="2000" dirty="0" err="1" smtClean="0">
                <a:solidFill>
                  <a:schemeClr val="accent1"/>
                </a:solidFill>
              </a:rPr>
              <a:t>recharacterization</a:t>
            </a:r>
            <a:r>
              <a:rPr lang="en-US" sz="2000" dirty="0" smtClean="0">
                <a:solidFill>
                  <a:schemeClr val="accent1"/>
                </a:solidFill>
              </a:rPr>
              <a:t> of payments as interest</a:t>
            </a:r>
          </a:p>
          <a:p>
            <a:pPr lvl="3">
              <a:spcBef>
                <a:spcPts val="600"/>
              </a:spcBef>
              <a:spcAft>
                <a:spcPts val="600"/>
              </a:spcAft>
              <a:buSzPct val="100000"/>
              <a:buFont typeface="Wingdings" pitchFamily="2" charset="2"/>
              <a:buChar char="§"/>
            </a:pPr>
            <a:r>
              <a:rPr lang="en-US" sz="2000" dirty="0" smtClean="0">
                <a:solidFill>
                  <a:schemeClr val="accent1"/>
                </a:solidFill>
              </a:rPr>
              <a:t>Anticipated </a:t>
            </a:r>
            <a:r>
              <a:rPr lang="en-US" sz="2000" dirty="0" err="1" smtClean="0">
                <a:solidFill>
                  <a:schemeClr val="accent1"/>
                </a:solidFill>
              </a:rPr>
              <a:t>reproposed</a:t>
            </a:r>
            <a:r>
              <a:rPr lang="en-US" sz="2000" dirty="0" smtClean="0">
                <a:solidFill>
                  <a:schemeClr val="accent1"/>
                </a:solidFill>
              </a:rPr>
              <a:t> 2004 regulations will hopefully address these issues and more generally interaction between 2011 proposed </a:t>
            </a:r>
            <a:r>
              <a:rPr lang="en-US" sz="2000" dirty="0" err="1" smtClean="0">
                <a:solidFill>
                  <a:schemeClr val="accent1"/>
                </a:solidFill>
              </a:rPr>
              <a:t>regs</a:t>
            </a:r>
            <a:r>
              <a:rPr lang="en-US" sz="2000" dirty="0" smtClean="0">
                <a:solidFill>
                  <a:schemeClr val="accent1"/>
                </a:solidFill>
              </a:rPr>
              <a:t> and NPC timing rules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Exotic swaps</a:t>
            </a:r>
            <a:endParaRPr lang="en-US" dirty="0"/>
          </a:p>
        </p:txBody>
      </p:sp>
      <p:sp>
        <p:nvSpPr>
          <p:cNvPr id="3" name="Slide Number Placeholder 2"/>
          <p:cNvSpPr>
            <a:spLocks noGrp="1"/>
          </p:cNvSpPr>
          <p:nvPr>
            <p:ph type="sldNum" sz="quarter" idx="12"/>
          </p:nvPr>
        </p:nvSpPr>
        <p:spPr/>
        <p:txBody>
          <a:bodyPr/>
          <a:lstStyle/>
          <a:p>
            <a:fld id="{1CB23F2B-7DA2-447A-B5D1-F0E2C7FE22DC}" type="slidenum">
              <a:rPr lang="en-GB" smtClean="0"/>
              <a:pPr/>
              <a:t>9</a:t>
            </a:fld>
            <a:endParaRPr lang="en-GB" dirty="0"/>
          </a:p>
        </p:txBody>
      </p:sp>
      <p:sp>
        <p:nvSpPr>
          <p:cNvPr id="4" name="Content Placeholder 3"/>
          <p:cNvSpPr>
            <a:spLocks noGrp="1"/>
          </p:cNvSpPr>
          <p:nvPr>
            <p:ph idx="1"/>
          </p:nvPr>
        </p:nvSpPr>
        <p:spPr/>
        <p:txBody>
          <a:bodyPr/>
          <a:lstStyle/>
          <a:p>
            <a:pPr lvl="2">
              <a:spcBef>
                <a:spcPts val="600"/>
              </a:spcBef>
              <a:spcAft>
                <a:spcPts val="600"/>
              </a:spcAft>
              <a:buFont typeface="Wingdings" pitchFamily="2" charset="2"/>
              <a:buChar char="q"/>
            </a:pPr>
            <a:r>
              <a:rPr lang="en-US" sz="2000" b="1" dirty="0" smtClean="0">
                <a:solidFill>
                  <a:schemeClr val="accent1"/>
                </a:solidFill>
              </a:rPr>
              <a:t>Proposed </a:t>
            </a:r>
            <a:r>
              <a:rPr lang="en-US" sz="2000" b="1" dirty="0" err="1" smtClean="0">
                <a:solidFill>
                  <a:schemeClr val="accent1"/>
                </a:solidFill>
              </a:rPr>
              <a:t>regs</a:t>
            </a:r>
            <a:r>
              <a:rPr lang="en-US" sz="2000" b="1" dirty="0" smtClean="0">
                <a:solidFill>
                  <a:schemeClr val="accent1"/>
                </a:solidFill>
              </a:rPr>
              <a:t> expand NPCs to include swaps on objective non-financial indices, if the index is not front- or back-loaded.  E.g., weather swaps</a:t>
            </a:r>
          </a:p>
          <a:p>
            <a:pPr lvl="2">
              <a:spcBef>
                <a:spcPts val="600"/>
              </a:spcBef>
              <a:spcAft>
                <a:spcPts val="600"/>
              </a:spcAft>
              <a:buFont typeface="Wingdings" pitchFamily="2" charset="2"/>
              <a:buChar char="q"/>
            </a:pPr>
            <a:r>
              <a:rPr lang="en-US" sz="2000" b="1" dirty="0" smtClean="0">
                <a:solidFill>
                  <a:schemeClr val="accent1"/>
                </a:solidFill>
              </a:rPr>
              <a:t>Why limit non-financial indices to non-front- or back-loaded indices?</a:t>
            </a:r>
          </a:p>
          <a:p>
            <a:pPr lvl="3">
              <a:spcBef>
                <a:spcPts val="600"/>
              </a:spcBef>
              <a:spcAft>
                <a:spcPts val="600"/>
              </a:spcAft>
              <a:buSzPct val="100000"/>
              <a:buFont typeface="Wingdings" pitchFamily="2" charset="2"/>
              <a:buChar char="§"/>
            </a:pPr>
            <a:r>
              <a:rPr lang="en-US" sz="2000" dirty="0" smtClean="0">
                <a:solidFill>
                  <a:schemeClr val="accent1"/>
                </a:solidFill>
              </a:rPr>
              <a:t>OID rules can handle front- and back-loading and NPC rules already do for caps and floors</a:t>
            </a:r>
          </a:p>
          <a:p>
            <a:pPr lvl="3">
              <a:spcBef>
                <a:spcPts val="600"/>
              </a:spcBef>
              <a:spcAft>
                <a:spcPts val="600"/>
              </a:spcAft>
              <a:buSzPct val="100000"/>
              <a:buFont typeface="Wingdings" pitchFamily="2" charset="2"/>
              <a:buChar char="§"/>
            </a:pPr>
            <a:r>
              <a:rPr lang="en-US" sz="2000" dirty="0" smtClean="0">
                <a:solidFill>
                  <a:schemeClr val="accent1"/>
                </a:solidFill>
              </a:rPr>
              <a:t>Many longevity swaps could be back-loaded</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PMG Cover">
  <a:themeElements>
    <a:clrScheme name="KPMG Cover 4">
      <a:dk1>
        <a:srgbClr val="000000"/>
      </a:dk1>
      <a:lt1>
        <a:srgbClr val="FFFFFF"/>
      </a:lt1>
      <a:dk2>
        <a:srgbClr val="000000"/>
      </a:dk2>
      <a:lt2>
        <a:srgbClr val="747678"/>
      </a:lt2>
      <a:accent1>
        <a:srgbClr val="00338D"/>
      </a:accent1>
      <a:accent2>
        <a:srgbClr val="6A7F10"/>
      </a:accent2>
      <a:accent3>
        <a:srgbClr val="FFFFFF"/>
      </a:accent3>
      <a:accent4>
        <a:srgbClr val="000000"/>
      </a:accent4>
      <a:accent5>
        <a:srgbClr val="AAADC5"/>
      </a:accent5>
      <a:accent6>
        <a:srgbClr val="5F720D"/>
      </a:accent6>
      <a:hlink>
        <a:srgbClr val="8E258D"/>
      </a:hlink>
      <a:folHlink>
        <a:srgbClr val="007C92"/>
      </a:folHlink>
    </a:clrScheme>
    <a:fontScheme name="KPMG Cov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2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2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KPMG Cover 1">
        <a:dk1>
          <a:srgbClr val="00338D"/>
        </a:dk1>
        <a:lt1>
          <a:srgbClr val="FFFFFF"/>
        </a:lt1>
        <a:dk2>
          <a:srgbClr val="000000"/>
        </a:dk2>
        <a:lt2>
          <a:srgbClr val="BABBBC"/>
        </a:lt2>
        <a:accent1>
          <a:srgbClr val="007C92"/>
        </a:accent1>
        <a:accent2>
          <a:srgbClr val="409DAD"/>
        </a:accent2>
        <a:accent3>
          <a:srgbClr val="FFFFFF"/>
        </a:accent3>
        <a:accent4>
          <a:srgbClr val="002A78"/>
        </a:accent4>
        <a:accent5>
          <a:srgbClr val="AABFC7"/>
        </a:accent5>
        <a:accent6>
          <a:srgbClr val="398E9C"/>
        </a:accent6>
        <a:hlink>
          <a:srgbClr val="80BEC9"/>
        </a:hlink>
        <a:folHlink>
          <a:srgbClr val="BFDEE4"/>
        </a:folHlink>
      </a:clrScheme>
      <a:clrMap bg1="lt1" tx1="dk1" bg2="lt2" tx2="dk2" accent1="accent1" accent2="accent2" accent3="accent3" accent4="accent4" accent5="accent5" accent6="accent6" hlink="hlink" folHlink="folHlink"/>
    </a:extraClrScheme>
    <a:extraClrScheme>
      <a:clrScheme name="KPMG Cover 2">
        <a:dk1>
          <a:srgbClr val="00338D"/>
        </a:dk1>
        <a:lt1>
          <a:srgbClr val="FFFFFF"/>
        </a:lt1>
        <a:dk2>
          <a:srgbClr val="000000"/>
        </a:dk2>
        <a:lt2>
          <a:srgbClr val="BABBBC"/>
        </a:lt2>
        <a:accent1>
          <a:srgbClr val="8E258D"/>
        </a:accent1>
        <a:accent2>
          <a:srgbClr val="AA5CAA"/>
        </a:accent2>
        <a:accent3>
          <a:srgbClr val="FFFFFF"/>
        </a:accent3>
        <a:accent4>
          <a:srgbClr val="002A78"/>
        </a:accent4>
        <a:accent5>
          <a:srgbClr val="C6ACC5"/>
        </a:accent5>
        <a:accent6>
          <a:srgbClr val="9A539A"/>
        </a:accent6>
        <a:hlink>
          <a:srgbClr val="C792C6"/>
        </a:hlink>
        <a:folHlink>
          <a:srgbClr val="E3C9E3"/>
        </a:folHlink>
      </a:clrScheme>
      <a:clrMap bg1="lt1" tx1="dk1" bg2="lt2" tx2="dk2" accent1="accent1" accent2="accent2" accent3="accent3" accent4="accent4" accent5="accent5" accent6="accent6" hlink="hlink" folHlink="folHlink"/>
    </a:extraClrScheme>
    <a:extraClrScheme>
      <a:clrScheme name="KPMG Cover 3">
        <a:dk1>
          <a:srgbClr val="8E258D"/>
        </a:dk1>
        <a:lt1>
          <a:srgbClr val="FFFFFF"/>
        </a:lt1>
        <a:dk2>
          <a:srgbClr val="000000"/>
        </a:dk2>
        <a:lt2>
          <a:srgbClr val="BABBBC"/>
        </a:lt2>
        <a:accent1>
          <a:srgbClr val="00338D"/>
        </a:accent1>
        <a:accent2>
          <a:srgbClr val="AA5CAA"/>
        </a:accent2>
        <a:accent3>
          <a:srgbClr val="FFFFFF"/>
        </a:accent3>
        <a:accent4>
          <a:srgbClr val="781E78"/>
        </a:accent4>
        <a:accent5>
          <a:srgbClr val="AAADC5"/>
        </a:accent5>
        <a:accent6>
          <a:srgbClr val="9A539A"/>
        </a:accent6>
        <a:hlink>
          <a:srgbClr val="C792C6"/>
        </a:hlink>
        <a:folHlink>
          <a:srgbClr val="E3C9E3"/>
        </a:folHlink>
      </a:clrScheme>
      <a:clrMap bg1="lt1" tx1="dk1" bg2="lt2" tx2="dk2" accent1="accent1" accent2="accent2" accent3="accent3" accent4="accent4" accent5="accent5" accent6="accent6" hlink="hlink" folHlink="folHlink"/>
    </a:extraClrScheme>
    <a:extraClrScheme>
      <a:clrScheme name="KPMG Cover 4">
        <a:dk1>
          <a:srgbClr val="000000"/>
        </a:dk1>
        <a:lt1>
          <a:srgbClr val="FFFFFF"/>
        </a:lt1>
        <a:dk2>
          <a:srgbClr val="000000"/>
        </a:dk2>
        <a:lt2>
          <a:srgbClr val="747678"/>
        </a:lt2>
        <a:accent1>
          <a:srgbClr val="00338D"/>
        </a:accent1>
        <a:accent2>
          <a:srgbClr val="6A7F10"/>
        </a:accent2>
        <a:accent3>
          <a:srgbClr val="FFFFFF"/>
        </a:accent3>
        <a:accent4>
          <a:srgbClr val="000000"/>
        </a:accent4>
        <a:accent5>
          <a:srgbClr val="AAADC5"/>
        </a:accent5>
        <a:accent6>
          <a:srgbClr val="5F720D"/>
        </a:accent6>
        <a:hlink>
          <a:srgbClr val="8E258D"/>
        </a:hlink>
        <a:folHlink>
          <a:srgbClr val="007C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owerPoint_US_Letter_Template">
  <a:themeElements>
    <a:clrScheme name="KPMG_CREATE_US_Template_2003 4">
      <a:dk1>
        <a:srgbClr val="000000"/>
      </a:dk1>
      <a:lt1>
        <a:srgbClr val="FFFFFF"/>
      </a:lt1>
      <a:dk2>
        <a:srgbClr val="000000"/>
      </a:dk2>
      <a:lt2>
        <a:srgbClr val="747678"/>
      </a:lt2>
      <a:accent1>
        <a:srgbClr val="00338D"/>
      </a:accent1>
      <a:accent2>
        <a:srgbClr val="6A7F10"/>
      </a:accent2>
      <a:accent3>
        <a:srgbClr val="FFFFFF"/>
      </a:accent3>
      <a:accent4>
        <a:srgbClr val="000000"/>
      </a:accent4>
      <a:accent5>
        <a:srgbClr val="AAADC5"/>
      </a:accent5>
      <a:accent6>
        <a:srgbClr val="5F720D"/>
      </a:accent6>
      <a:hlink>
        <a:srgbClr val="8E258D"/>
      </a:hlink>
      <a:folHlink>
        <a:srgbClr val="007C92"/>
      </a:folHlink>
    </a:clrScheme>
    <a:fontScheme name="KPMG_CREATE_US_Template_2003">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2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2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KPMG_CREATE_US_Template_2003 1">
        <a:dk1>
          <a:srgbClr val="00338D"/>
        </a:dk1>
        <a:lt1>
          <a:srgbClr val="FFFFFF"/>
        </a:lt1>
        <a:dk2>
          <a:srgbClr val="000000"/>
        </a:dk2>
        <a:lt2>
          <a:srgbClr val="BABBBC"/>
        </a:lt2>
        <a:accent1>
          <a:srgbClr val="007C92"/>
        </a:accent1>
        <a:accent2>
          <a:srgbClr val="409DAD"/>
        </a:accent2>
        <a:accent3>
          <a:srgbClr val="FFFFFF"/>
        </a:accent3>
        <a:accent4>
          <a:srgbClr val="002A78"/>
        </a:accent4>
        <a:accent5>
          <a:srgbClr val="AABFC7"/>
        </a:accent5>
        <a:accent6>
          <a:srgbClr val="398E9C"/>
        </a:accent6>
        <a:hlink>
          <a:srgbClr val="80BEC9"/>
        </a:hlink>
        <a:folHlink>
          <a:srgbClr val="BFDEE4"/>
        </a:folHlink>
      </a:clrScheme>
      <a:clrMap bg1="lt1" tx1="dk1" bg2="lt2" tx2="dk2" accent1="accent1" accent2="accent2" accent3="accent3" accent4="accent4" accent5="accent5" accent6="accent6" hlink="hlink" folHlink="folHlink"/>
    </a:extraClrScheme>
    <a:extraClrScheme>
      <a:clrScheme name="KPMG_CREATE_US_Template_2003 2">
        <a:dk1>
          <a:srgbClr val="00338D"/>
        </a:dk1>
        <a:lt1>
          <a:srgbClr val="FFFFFF"/>
        </a:lt1>
        <a:dk2>
          <a:srgbClr val="000000"/>
        </a:dk2>
        <a:lt2>
          <a:srgbClr val="BABBBC"/>
        </a:lt2>
        <a:accent1>
          <a:srgbClr val="8E258D"/>
        </a:accent1>
        <a:accent2>
          <a:srgbClr val="AA5CAA"/>
        </a:accent2>
        <a:accent3>
          <a:srgbClr val="FFFFFF"/>
        </a:accent3>
        <a:accent4>
          <a:srgbClr val="002A78"/>
        </a:accent4>
        <a:accent5>
          <a:srgbClr val="C6ACC5"/>
        </a:accent5>
        <a:accent6>
          <a:srgbClr val="9A539A"/>
        </a:accent6>
        <a:hlink>
          <a:srgbClr val="C792C6"/>
        </a:hlink>
        <a:folHlink>
          <a:srgbClr val="E3C9E3"/>
        </a:folHlink>
      </a:clrScheme>
      <a:clrMap bg1="lt1" tx1="dk1" bg2="lt2" tx2="dk2" accent1="accent1" accent2="accent2" accent3="accent3" accent4="accent4" accent5="accent5" accent6="accent6" hlink="hlink" folHlink="folHlink"/>
    </a:extraClrScheme>
    <a:extraClrScheme>
      <a:clrScheme name="KPMG_CREATE_US_Template_2003 3">
        <a:dk1>
          <a:srgbClr val="8E258D"/>
        </a:dk1>
        <a:lt1>
          <a:srgbClr val="FFFFFF"/>
        </a:lt1>
        <a:dk2>
          <a:srgbClr val="000000"/>
        </a:dk2>
        <a:lt2>
          <a:srgbClr val="BABBBC"/>
        </a:lt2>
        <a:accent1>
          <a:srgbClr val="00338D"/>
        </a:accent1>
        <a:accent2>
          <a:srgbClr val="AA5CAA"/>
        </a:accent2>
        <a:accent3>
          <a:srgbClr val="FFFFFF"/>
        </a:accent3>
        <a:accent4>
          <a:srgbClr val="781E78"/>
        </a:accent4>
        <a:accent5>
          <a:srgbClr val="AAADC5"/>
        </a:accent5>
        <a:accent6>
          <a:srgbClr val="9A539A"/>
        </a:accent6>
        <a:hlink>
          <a:srgbClr val="C792C6"/>
        </a:hlink>
        <a:folHlink>
          <a:srgbClr val="E3C9E3"/>
        </a:folHlink>
      </a:clrScheme>
      <a:clrMap bg1="lt1" tx1="dk1" bg2="lt2" tx2="dk2" accent1="accent1" accent2="accent2" accent3="accent3" accent4="accent4" accent5="accent5" accent6="accent6" hlink="hlink" folHlink="folHlink"/>
    </a:extraClrScheme>
    <a:extraClrScheme>
      <a:clrScheme name="KPMG_CREATE_US_Template_2003 4">
        <a:dk1>
          <a:srgbClr val="000000"/>
        </a:dk1>
        <a:lt1>
          <a:srgbClr val="FFFFFF"/>
        </a:lt1>
        <a:dk2>
          <a:srgbClr val="000000"/>
        </a:dk2>
        <a:lt2>
          <a:srgbClr val="747678"/>
        </a:lt2>
        <a:accent1>
          <a:srgbClr val="00338D"/>
        </a:accent1>
        <a:accent2>
          <a:srgbClr val="6A7F10"/>
        </a:accent2>
        <a:accent3>
          <a:srgbClr val="FFFFFF"/>
        </a:accent3>
        <a:accent4>
          <a:srgbClr val="000000"/>
        </a:accent4>
        <a:accent5>
          <a:srgbClr val="AAADC5"/>
        </a:accent5>
        <a:accent6>
          <a:srgbClr val="5F720D"/>
        </a:accent6>
        <a:hlink>
          <a:srgbClr val="8E258D"/>
        </a:hlink>
        <a:folHlink>
          <a:srgbClr val="007C9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KPMG Divider">
  <a:themeElements>
    <a:clrScheme name="KPMG Divider 4">
      <a:dk1>
        <a:srgbClr val="000000"/>
      </a:dk1>
      <a:lt1>
        <a:srgbClr val="FFFFFF"/>
      </a:lt1>
      <a:dk2>
        <a:srgbClr val="000000"/>
      </a:dk2>
      <a:lt2>
        <a:srgbClr val="747678"/>
      </a:lt2>
      <a:accent1>
        <a:srgbClr val="00338D"/>
      </a:accent1>
      <a:accent2>
        <a:srgbClr val="6A7F10"/>
      </a:accent2>
      <a:accent3>
        <a:srgbClr val="FFFFFF"/>
      </a:accent3>
      <a:accent4>
        <a:srgbClr val="000000"/>
      </a:accent4>
      <a:accent5>
        <a:srgbClr val="AAADC5"/>
      </a:accent5>
      <a:accent6>
        <a:srgbClr val="5F720D"/>
      </a:accent6>
      <a:hlink>
        <a:srgbClr val="8E258D"/>
      </a:hlink>
      <a:folHlink>
        <a:srgbClr val="007C92"/>
      </a:folHlink>
    </a:clrScheme>
    <a:fontScheme name="KPMG Divid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2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2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KPMG Divider 1">
        <a:dk1>
          <a:srgbClr val="00338D"/>
        </a:dk1>
        <a:lt1>
          <a:srgbClr val="FFFFFF"/>
        </a:lt1>
        <a:dk2>
          <a:srgbClr val="000000"/>
        </a:dk2>
        <a:lt2>
          <a:srgbClr val="BABBBC"/>
        </a:lt2>
        <a:accent1>
          <a:srgbClr val="007C92"/>
        </a:accent1>
        <a:accent2>
          <a:srgbClr val="409DAD"/>
        </a:accent2>
        <a:accent3>
          <a:srgbClr val="FFFFFF"/>
        </a:accent3>
        <a:accent4>
          <a:srgbClr val="002A78"/>
        </a:accent4>
        <a:accent5>
          <a:srgbClr val="AABFC7"/>
        </a:accent5>
        <a:accent6>
          <a:srgbClr val="398E9C"/>
        </a:accent6>
        <a:hlink>
          <a:srgbClr val="80BEC9"/>
        </a:hlink>
        <a:folHlink>
          <a:srgbClr val="BFDEE4"/>
        </a:folHlink>
      </a:clrScheme>
      <a:clrMap bg1="lt1" tx1="dk1" bg2="lt2" tx2="dk2" accent1="accent1" accent2="accent2" accent3="accent3" accent4="accent4" accent5="accent5" accent6="accent6" hlink="hlink" folHlink="folHlink"/>
    </a:extraClrScheme>
    <a:extraClrScheme>
      <a:clrScheme name="KPMG Divider 2">
        <a:dk1>
          <a:srgbClr val="00338D"/>
        </a:dk1>
        <a:lt1>
          <a:srgbClr val="FFFFFF"/>
        </a:lt1>
        <a:dk2>
          <a:srgbClr val="000000"/>
        </a:dk2>
        <a:lt2>
          <a:srgbClr val="BABBBC"/>
        </a:lt2>
        <a:accent1>
          <a:srgbClr val="8E258D"/>
        </a:accent1>
        <a:accent2>
          <a:srgbClr val="AA5CAA"/>
        </a:accent2>
        <a:accent3>
          <a:srgbClr val="FFFFFF"/>
        </a:accent3>
        <a:accent4>
          <a:srgbClr val="002A78"/>
        </a:accent4>
        <a:accent5>
          <a:srgbClr val="C6ACC5"/>
        </a:accent5>
        <a:accent6>
          <a:srgbClr val="9A539A"/>
        </a:accent6>
        <a:hlink>
          <a:srgbClr val="C792C6"/>
        </a:hlink>
        <a:folHlink>
          <a:srgbClr val="E3C9E3"/>
        </a:folHlink>
      </a:clrScheme>
      <a:clrMap bg1="lt1" tx1="dk1" bg2="lt2" tx2="dk2" accent1="accent1" accent2="accent2" accent3="accent3" accent4="accent4" accent5="accent5" accent6="accent6" hlink="hlink" folHlink="folHlink"/>
    </a:extraClrScheme>
    <a:extraClrScheme>
      <a:clrScheme name="KPMG Divider 3">
        <a:dk1>
          <a:srgbClr val="8E258D"/>
        </a:dk1>
        <a:lt1>
          <a:srgbClr val="FFFFFF"/>
        </a:lt1>
        <a:dk2>
          <a:srgbClr val="000000"/>
        </a:dk2>
        <a:lt2>
          <a:srgbClr val="BABBBC"/>
        </a:lt2>
        <a:accent1>
          <a:srgbClr val="00338D"/>
        </a:accent1>
        <a:accent2>
          <a:srgbClr val="AA5CAA"/>
        </a:accent2>
        <a:accent3>
          <a:srgbClr val="FFFFFF"/>
        </a:accent3>
        <a:accent4>
          <a:srgbClr val="781E78"/>
        </a:accent4>
        <a:accent5>
          <a:srgbClr val="AAADC5"/>
        </a:accent5>
        <a:accent6>
          <a:srgbClr val="9A539A"/>
        </a:accent6>
        <a:hlink>
          <a:srgbClr val="C792C6"/>
        </a:hlink>
        <a:folHlink>
          <a:srgbClr val="E3C9E3"/>
        </a:folHlink>
      </a:clrScheme>
      <a:clrMap bg1="lt1" tx1="dk1" bg2="lt2" tx2="dk2" accent1="accent1" accent2="accent2" accent3="accent3" accent4="accent4" accent5="accent5" accent6="accent6" hlink="hlink" folHlink="folHlink"/>
    </a:extraClrScheme>
    <a:extraClrScheme>
      <a:clrScheme name="KPMG Divider 4">
        <a:dk1>
          <a:srgbClr val="000000"/>
        </a:dk1>
        <a:lt1>
          <a:srgbClr val="FFFFFF"/>
        </a:lt1>
        <a:dk2>
          <a:srgbClr val="000000"/>
        </a:dk2>
        <a:lt2>
          <a:srgbClr val="747678"/>
        </a:lt2>
        <a:accent1>
          <a:srgbClr val="00338D"/>
        </a:accent1>
        <a:accent2>
          <a:srgbClr val="6A7F10"/>
        </a:accent2>
        <a:accent3>
          <a:srgbClr val="FFFFFF"/>
        </a:accent3>
        <a:accent4>
          <a:srgbClr val="000000"/>
        </a:accent4>
        <a:accent5>
          <a:srgbClr val="AAADC5"/>
        </a:accent5>
        <a:accent6>
          <a:srgbClr val="5F720D"/>
        </a:accent6>
        <a:hlink>
          <a:srgbClr val="8E258D"/>
        </a:hlink>
        <a:folHlink>
          <a:srgbClr val="007C9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KPMG Disclaimer">
  <a:themeElements>
    <a:clrScheme name="KPMG Disclaimer 4">
      <a:dk1>
        <a:srgbClr val="000000"/>
      </a:dk1>
      <a:lt1>
        <a:srgbClr val="FFFFFF"/>
      </a:lt1>
      <a:dk2>
        <a:srgbClr val="000000"/>
      </a:dk2>
      <a:lt2>
        <a:srgbClr val="747678"/>
      </a:lt2>
      <a:accent1>
        <a:srgbClr val="00338D"/>
      </a:accent1>
      <a:accent2>
        <a:srgbClr val="6A7F10"/>
      </a:accent2>
      <a:accent3>
        <a:srgbClr val="FFFFFF"/>
      </a:accent3>
      <a:accent4>
        <a:srgbClr val="000000"/>
      </a:accent4>
      <a:accent5>
        <a:srgbClr val="AAADC5"/>
      </a:accent5>
      <a:accent6>
        <a:srgbClr val="5F720D"/>
      </a:accent6>
      <a:hlink>
        <a:srgbClr val="8E258D"/>
      </a:hlink>
      <a:folHlink>
        <a:srgbClr val="007C92"/>
      </a:folHlink>
    </a:clrScheme>
    <a:fontScheme name="KPMG Disclaim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2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2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KPMG Disclaimer 1">
        <a:dk1>
          <a:srgbClr val="00338D"/>
        </a:dk1>
        <a:lt1>
          <a:srgbClr val="FFFFFF"/>
        </a:lt1>
        <a:dk2>
          <a:srgbClr val="000000"/>
        </a:dk2>
        <a:lt2>
          <a:srgbClr val="BABBBC"/>
        </a:lt2>
        <a:accent1>
          <a:srgbClr val="007C92"/>
        </a:accent1>
        <a:accent2>
          <a:srgbClr val="409DAD"/>
        </a:accent2>
        <a:accent3>
          <a:srgbClr val="FFFFFF"/>
        </a:accent3>
        <a:accent4>
          <a:srgbClr val="002A78"/>
        </a:accent4>
        <a:accent5>
          <a:srgbClr val="AABFC7"/>
        </a:accent5>
        <a:accent6>
          <a:srgbClr val="398E9C"/>
        </a:accent6>
        <a:hlink>
          <a:srgbClr val="80BEC9"/>
        </a:hlink>
        <a:folHlink>
          <a:srgbClr val="BFDEE4"/>
        </a:folHlink>
      </a:clrScheme>
      <a:clrMap bg1="lt1" tx1="dk1" bg2="lt2" tx2="dk2" accent1="accent1" accent2="accent2" accent3="accent3" accent4="accent4" accent5="accent5" accent6="accent6" hlink="hlink" folHlink="folHlink"/>
    </a:extraClrScheme>
    <a:extraClrScheme>
      <a:clrScheme name="KPMG Disclaimer 2">
        <a:dk1>
          <a:srgbClr val="00338D"/>
        </a:dk1>
        <a:lt1>
          <a:srgbClr val="FFFFFF"/>
        </a:lt1>
        <a:dk2>
          <a:srgbClr val="000000"/>
        </a:dk2>
        <a:lt2>
          <a:srgbClr val="BABBBC"/>
        </a:lt2>
        <a:accent1>
          <a:srgbClr val="8E258D"/>
        </a:accent1>
        <a:accent2>
          <a:srgbClr val="AA5CAA"/>
        </a:accent2>
        <a:accent3>
          <a:srgbClr val="FFFFFF"/>
        </a:accent3>
        <a:accent4>
          <a:srgbClr val="002A78"/>
        </a:accent4>
        <a:accent5>
          <a:srgbClr val="C6ACC5"/>
        </a:accent5>
        <a:accent6>
          <a:srgbClr val="9A539A"/>
        </a:accent6>
        <a:hlink>
          <a:srgbClr val="C792C6"/>
        </a:hlink>
        <a:folHlink>
          <a:srgbClr val="E3C9E3"/>
        </a:folHlink>
      </a:clrScheme>
      <a:clrMap bg1="lt1" tx1="dk1" bg2="lt2" tx2="dk2" accent1="accent1" accent2="accent2" accent3="accent3" accent4="accent4" accent5="accent5" accent6="accent6" hlink="hlink" folHlink="folHlink"/>
    </a:extraClrScheme>
    <a:extraClrScheme>
      <a:clrScheme name="KPMG Disclaimer 3">
        <a:dk1>
          <a:srgbClr val="8E258D"/>
        </a:dk1>
        <a:lt1>
          <a:srgbClr val="FFFFFF"/>
        </a:lt1>
        <a:dk2>
          <a:srgbClr val="000000"/>
        </a:dk2>
        <a:lt2>
          <a:srgbClr val="BABBBC"/>
        </a:lt2>
        <a:accent1>
          <a:srgbClr val="00338D"/>
        </a:accent1>
        <a:accent2>
          <a:srgbClr val="AA5CAA"/>
        </a:accent2>
        <a:accent3>
          <a:srgbClr val="FFFFFF"/>
        </a:accent3>
        <a:accent4>
          <a:srgbClr val="781E78"/>
        </a:accent4>
        <a:accent5>
          <a:srgbClr val="AAADC5"/>
        </a:accent5>
        <a:accent6>
          <a:srgbClr val="9A539A"/>
        </a:accent6>
        <a:hlink>
          <a:srgbClr val="C792C6"/>
        </a:hlink>
        <a:folHlink>
          <a:srgbClr val="E3C9E3"/>
        </a:folHlink>
      </a:clrScheme>
      <a:clrMap bg1="lt1" tx1="dk1" bg2="lt2" tx2="dk2" accent1="accent1" accent2="accent2" accent3="accent3" accent4="accent4" accent5="accent5" accent6="accent6" hlink="hlink" folHlink="folHlink"/>
    </a:extraClrScheme>
    <a:extraClrScheme>
      <a:clrScheme name="KPMG Disclaimer 4">
        <a:dk1>
          <a:srgbClr val="000000"/>
        </a:dk1>
        <a:lt1>
          <a:srgbClr val="FFFFFF"/>
        </a:lt1>
        <a:dk2>
          <a:srgbClr val="000000"/>
        </a:dk2>
        <a:lt2>
          <a:srgbClr val="747678"/>
        </a:lt2>
        <a:accent1>
          <a:srgbClr val="00338D"/>
        </a:accent1>
        <a:accent2>
          <a:srgbClr val="6A7F10"/>
        </a:accent2>
        <a:accent3>
          <a:srgbClr val="FFFFFF"/>
        </a:accent3>
        <a:accent4>
          <a:srgbClr val="000000"/>
        </a:accent4>
        <a:accent5>
          <a:srgbClr val="AAADC5"/>
        </a:accent5>
        <a:accent6>
          <a:srgbClr val="5F720D"/>
        </a:accent6>
        <a:hlink>
          <a:srgbClr val="8E258D"/>
        </a:hlink>
        <a:folHlink>
          <a:srgbClr val="007C9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PowerPoint_US_Letter_Template">
  <a:themeElements>
    <a:clrScheme name="KPMG_CREATE_US_Template_2003 4">
      <a:dk1>
        <a:srgbClr val="000000"/>
      </a:dk1>
      <a:lt1>
        <a:srgbClr val="FFFFFF"/>
      </a:lt1>
      <a:dk2>
        <a:srgbClr val="000000"/>
      </a:dk2>
      <a:lt2>
        <a:srgbClr val="747678"/>
      </a:lt2>
      <a:accent1>
        <a:srgbClr val="00338D"/>
      </a:accent1>
      <a:accent2>
        <a:srgbClr val="6A7F10"/>
      </a:accent2>
      <a:accent3>
        <a:srgbClr val="FFFFFF"/>
      </a:accent3>
      <a:accent4>
        <a:srgbClr val="000000"/>
      </a:accent4>
      <a:accent5>
        <a:srgbClr val="AAADC5"/>
      </a:accent5>
      <a:accent6>
        <a:srgbClr val="5F720D"/>
      </a:accent6>
      <a:hlink>
        <a:srgbClr val="8E258D"/>
      </a:hlink>
      <a:folHlink>
        <a:srgbClr val="007C92"/>
      </a:folHlink>
    </a:clrScheme>
    <a:fontScheme name="KPMG_CREATE_US_Template_2003">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2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2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KPMG_CREATE_US_Template_2003 1">
        <a:dk1>
          <a:srgbClr val="00338D"/>
        </a:dk1>
        <a:lt1>
          <a:srgbClr val="FFFFFF"/>
        </a:lt1>
        <a:dk2>
          <a:srgbClr val="000000"/>
        </a:dk2>
        <a:lt2>
          <a:srgbClr val="BABBBC"/>
        </a:lt2>
        <a:accent1>
          <a:srgbClr val="007C92"/>
        </a:accent1>
        <a:accent2>
          <a:srgbClr val="409DAD"/>
        </a:accent2>
        <a:accent3>
          <a:srgbClr val="FFFFFF"/>
        </a:accent3>
        <a:accent4>
          <a:srgbClr val="002A78"/>
        </a:accent4>
        <a:accent5>
          <a:srgbClr val="AABFC7"/>
        </a:accent5>
        <a:accent6>
          <a:srgbClr val="398E9C"/>
        </a:accent6>
        <a:hlink>
          <a:srgbClr val="80BEC9"/>
        </a:hlink>
        <a:folHlink>
          <a:srgbClr val="BFDEE4"/>
        </a:folHlink>
      </a:clrScheme>
      <a:clrMap bg1="lt1" tx1="dk1" bg2="lt2" tx2="dk2" accent1="accent1" accent2="accent2" accent3="accent3" accent4="accent4" accent5="accent5" accent6="accent6" hlink="hlink" folHlink="folHlink"/>
    </a:extraClrScheme>
    <a:extraClrScheme>
      <a:clrScheme name="KPMG_CREATE_US_Template_2003 2">
        <a:dk1>
          <a:srgbClr val="00338D"/>
        </a:dk1>
        <a:lt1>
          <a:srgbClr val="FFFFFF"/>
        </a:lt1>
        <a:dk2>
          <a:srgbClr val="000000"/>
        </a:dk2>
        <a:lt2>
          <a:srgbClr val="BABBBC"/>
        </a:lt2>
        <a:accent1>
          <a:srgbClr val="8E258D"/>
        </a:accent1>
        <a:accent2>
          <a:srgbClr val="AA5CAA"/>
        </a:accent2>
        <a:accent3>
          <a:srgbClr val="FFFFFF"/>
        </a:accent3>
        <a:accent4>
          <a:srgbClr val="002A78"/>
        </a:accent4>
        <a:accent5>
          <a:srgbClr val="C6ACC5"/>
        </a:accent5>
        <a:accent6>
          <a:srgbClr val="9A539A"/>
        </a:accent6>
        <a:hlink>
          <a:srgbClr val="C792C6"/>
        </a:hlink>
        <a:folHlink>
          <a:srgbClr val="E3C9E3"/>
        </a:folHlink>
      </a:clrScheme>
      <a:clrMap bg1="lt1" tx1="dk1" bg2="lt2" tx2="dk2" accent1="accent1" accent2="accent2" accent3="accent3" accent4="accent4" accent5="accent5" accent6="accent6" hlink="hlink" folHlink="folHlink"/>
    </a:extraClrScheme>
    <a:extraClrScheme>
      <a:clrScheme name="KPMG_CREATE_US_Template_2003 3">
        <a:dk1>
          <a:srgbClr val="8E258D"/>
        </a:dk1>
        <a:lt1>
          <a:srgbClr val="FFFFFF"/>
        </a:lt1>
        <a:dk2>
          <a:srgbClr val="000000"/>
        </a:dk2>
        <a:lt2>
          <a:srgbClr val="BABBBC"/>
        </a:lt2>
        <a:accent1>
          <a:srgbClr val="00338D"/>
        </a:accent1>
        <a:accent2>
          <a:srgbClr val="AA5CAA"/>
        </a:accent2>
        <a:accent3>
          <a:srgbClr val="FFFFFF"/>
        </a:accent3>
        <a:accent4>
          <a:srgbClr val="781E78"/>
        </a:accent4>
        <a:accent5>
          <a:srgbClr val="AAADC5"/>
        </a:accent5>
        <a:accent6>
          <a:srgbClr val="9A539A"/>
        </a:accent6>
        <a:hlink>
          <a:srgbClr val="C792C6"/>
        </a:hlink>
        <a:folHlink>
          <a:srgbClr val="E3C9E3"/>
        </a:folHlink>
      </a:clrScheme>
      <a:clrMap bg1="lt1" tx1="dk1" bg2="lt2" tx2="dk2" accent1="accent1" accent2="accent2" accent3="accent3" accent4="accent4" accent5="accent5" accent6="accent6" hlink="hlink" folHlink="folHlink"/>
    </a:extraClrScheme>
    <a:extraClrScheme>
      <a:clrScheme name="KPMG_CREATE_US_Template_2003 4">
        <a:dk1>
          <a:srgbClr val="000000"/>
        </a:dk1>
        <a:lt1>
          <a:srgbClr val="FFFFFF"/>
        </a:lt1>
        <a:dk2>
          <a:srgbClr val="000000"/>
        </a:dk2>
        <a:lt2>
          <a:srgbClr val="747678"/>
        </a:lt2>
        <a:accent1>
          <a:srgbClr val="00338D"/>
        </a:accent1>
        <a:accent2>
          <a:srgbClr val="6A7F10"/>
        </a:accent2>
        <a:accent3>
          <a:srgbClr val="FFFFFF"/>
        </a:accent3>
        <a:accent4>
          <a:srgbClr val="000000"/>
        </a:accent4>
        <a:accent5>
          <a:srgbClr val="AAADC5"/>
        </a:accent5>
        <a:accent6>
          <a:srgbClr val="5F720D"/>
        </a:accent6>
        <a:hlink>
          <a:srgbClr val="8E258D"/>
        </a:hlink>
        <a:folHlink>
          <a:srgbClr val="007C9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2073</TotalTime>
  <Words>2019</Words>
  <Application>Microsoft Office PowerPoint</Application>
  <PresentationFormat>On-screen Show (4:3)</PresentationFormat>
  <Paragraphs>215</Paragraphs>
  <Slides>24</Slides>
  <Notes>0</Notes>
  <HiddenSlides>0</HiddenSlides>
  <MMClips>0</MMClips>
  <ScaleCrop>false</ScaleCrop>
  <HeadingPairs>
    <vt:vector size="4" baseType="variant">
      <vt:variant>
        <vt:lpstr>Theme</vt:lpstr>
      </vt:variant>
      <vt:variant>
        <vt:i4>5</vt:i4>
      </vt:variant>
      <vt:variant>
        <vt:lpstr>Slide Titles</vt:lpstr>
      </vt:variant>
      <vt:variant>
        <vt:i4>24</vt:i4>
      </vt:variant>
    </vt:vector>
  </HeadingPairs>
  <TitlesOfParts>
    <vt:vector size="29" baseType="lpstr">
      <vt:lpstr>KPMG Cover</vt:lpstr>
      <vt:lpstr>PowerPoint_US_Letter_Template</vt:lpstr>
      <vt:lpstr>KPMG Divider</vt:lpstr>
      <vt:lpstr>KPMG Disclaimer</vt:lpstr>
      <vt:lpstr>1_PowerPoint_US_Letter_Template</vt:lpstr>
      <vt:lpstr>Practising Law Institute  Financial Products and Transactions   </vt:lpstr>
      <vt:lpstr>Overview of proposed 1256/446 regulations</vt:lpstr>
      <vt:lpstr>Background</vt:lpstr>
      <vt:lpstr>Notional Principal Contract - definition </vt:lpstr>
      <vt:lpstr>Bullet swaps</vt:lpstr>
      <vt:lpstr>Bullet swaps</vt:lpstr>
      <vt:lpstr>Bullet swaps</vt:lpstr>
      <vt:lpstr>Credit default swaps</vt:lpstr>
      <vt:lpstr>Exotic swaps</vt:lpstr>
      <vt:lpstr>Effective Date issues</vt:lpstr>
      <vt:lpstr>Open Issues</vt:lpstr>
      <vt:lpstr>Open Issues</vt:lpstr>
      <vt:lpstr>Open Issues</vt:lpstr>
      <vt:lpstr>Slide 14</vt:lpstr>
      <vt:lpstr>Pritired</vt:lpstr>
      <vt:lpstr>Pritired </vt:lpstr>
      <vt:lpstr>Pritired </vt:lpstr>
      <vt:lpstr>Pritired </vt:lpstr>
      <vt:lpstr>Samueli v. Commissioner </vt:lpstr>
      <vt:lpstr>Samueli</vt:lpstr>
      <vt:lpstr>Samueli — The Opposing Positions</vt:lpstr>
      <vt:lpstr>Samueli  – The Tax Issues </vt:lpstr>
      <vt:lpstr>Samueli – The Tax Issues </vt:lpstr>
      <vt:lpstr>Contact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GWSCPA Presentation???</dc:title>
  <dc:creator>Greg Goller</dc:creator>
  <cp:lastModifiedBy>Rebecca</cp:lastModifiedBy>
  <cp:revision>272</cp:revision>
  <dcterms:created xsi:type="dcterms:W3CDTF">2010-11-06T22:59:37Z</dcterms:created>
  <dcterms:modified xsi:type="dcterms:W3CDTF">2011-11-29T20:38:11Z</dcterms:modified>
</cp:coreProperties>
</file>